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91" r:id="rId3"/>
    <p:sldId id="293" r:id="rId4"/>
    <p:sldId id="295" r:id="rId5"/>
    <p:sldId id="303" r:id="rId6"/>
    <p:sldId id="302" r:id="rId7"/>
    <p:sldId id="305" r:id="rId8"/>
    <p:sldId id="294" r:id="rId9"/>
    <p:sldId id="307" r:id="rId10"/>
    <p:sldId id="311" r:id="rId11"/>
    <p:sldId id="309" r:id="rId12"/>
    <p:sldId id="310" r:id="rId13"/>
    <p:sldId id="300" r:id="rId14"/>
    <p:sldId id="306" r:id="rId15"/>
    <p:sldId id="29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059" autoAdjust="0"/>
    <p:restoredTop sz="94701" autoAdjust="0"/>
  </p:normalViewPr>
  <p:slideViewPr>
    <p:cSldViewPr>
      <p:cViewPr varScale="1">
        <p:scale>
          <a:sx n="110" d="100"/>
          <a:sy n="110" d="100"/>
        </p:scale>
        <p:origin x="-16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22110-13D8-4799-919B-1E96118D1411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88BF81-B987-4636-AE6A-73DDF23B14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9357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14.05.2025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1803078" y="2996952"/>
            <a:ext cx="6336704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ru-RU" sz="2000" dirty="0">
                <a:solidFill>
                  <a:srgbClr val="004386"/>
                </a:solidFill>
                <a:latin typeface="Arial Black" panose="020B0A04020102020204" pitchFamily="34" charset="0"/>
                <a:cs typeface="Arial" charset="0"/>
              </a:rPr>
              <a:t>Обзорно-информационный материал 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ru-RU" altLang="ru-RU" sz="2000" dirty="0">
                <a:solidFill>
                  <a:srgbClr val="004386"/>
                </a:solidFill>
                <a:latin typeface="Arial Black" panose="020B0A04020102020204" pitchFamily="34" charset="0"/>
                <a:cs typeface="Arial" charset="0"/>
              </a:rPr>
              <a:t>проведения в Брянской области мероприятий по теме: «Революция в области охраны труда и техники безопасности: роль искусственного интеллекта и цифровизации на рабочем месте»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714480" y="5661248"/>
            <a:ext cx="66967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283968" y="6222667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2025 г.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61725" y="332744"/>
            <a:ext cx="5976664" cy="184108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ДЕПАРТАМЕНТ СОЦИАЛЬНОЙ ПОЛИТКИ И </a:t>
            </a:r>
          </a:p>
          <a:p>
            <a:pPr algn="ctr"/>
            <a:r>
              <a:rPr lang="ru-RU" b="1" dirty="0">
                <a:solidFill>
                  <a:schemeClr val="bg1"/>
                </a:solidFill>
              </a:rPr>
              <a:t>ЗАНЯТОСТИ НАСЕЛЕНИЯ БРЯНСКОЙ ОБЛАСТИ </a:t>
            </a:r>
          </a:p>
          <a:p>
            <a:pPr algn="ctr"/>
            <a:r>
              <a:rPr lang="ru-RU" b="1" dirty="0">
                <a:solidFill>
                  <a:schemeClr val="bg1"/>
                </a:solidFill>
              </a:rPr>
              <a:t>совместно с АДМИНИСТРАЦИЯМИ МУНИЦИАЛЬНЫХ ОБРАЗОВАНИЙ БРЯНСКОЙ ОБЛАСТИ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3093" b="96392" l="2415" r="96135">
                        <a14:foregroundMark x1="24155" y1="47423" x2="19807" y2="57732"/>
                        <a14:foregroundMark x1="25604" y1="60309" x2="18357" y2="64433"/>
                        <a14:foregroundMark x1="16425" y1="62371" x2="13043" y2="57732"/>
                        <a14:foregroundMark x1="9179" y1="54124" x2="4831" y2="48454"/>
                        <a14:foregroundMark x1="32367" y1="78351" x2="35266" y2="85567"/>
                        <a14:foregroundMark x1="29469" y1="82474" x2="30435" y2="90206"/>
                        <a14:foregroundMark x1="25121" y1="88144" x2="24155" y2="90722"/>
                        <a14:foregroundMark x1="21256" y1="91237" x2="23188" y2="90722"/>
                        <a14:foregroundMark x1="21739" y1="8763" x2="21739" y2="8763"/>
                        <a14:foregroundMark x1="30918" y1="11856" x2="30918" y2="11856"/>
                        <a14:foregroundMark x1="40580" y1="11856" x2="40580" y2="11856"/>
                        <a14:foregroundMark x1="52174" y1="13402" x2="52174" y2="13402"/>
                        <a14:foregroundMark x1="64251" y1="12887" x2="64251" y2="12887"/>
                        <a14:foregroundMark x1="78261" y1="12371" x2="78261" y2="12371"/>
                        <a14:foregroundMark x1="81643" y1="65464" x2="81643" y2="65464"/>
                        <a14:foregroundMark x1="81159" y1="65464" x2="88889" y2="57216"/>
                        <a14:foregroundMark x1="71014" y1="81959" x2="71014" y2="81959"/>
                        <a14:foregroundMark x1="71981" y1="79381" x2="71981" y2="79381"/>
                        <a14:foregroundMark x1="80193" y1="72165" x2="81643" y2="88660"/>
                        <a14:foregroundMark x1="48792" y1="64948" x2="43961" y2="73196"/>
                        <a14:foregroundMark x1="44444" y1="68557" x2="44444" y2="68557"/>
                        <a14:foregroundMark x1="54589" y1="90722" x2="54589" y2="90722"/>
                        <a14:foregroundMark x1="48309" y1="92268" x2="48309" y2="92268"/>
                        <a14:foregroundMark x1="47343" y1="90722" x2="44928" y2="91753"/>
                        <a14:foregroundMark x1="54589" y1="91237" x2="57005" y2="92268"/>
                        <a14:foregroundMark x1="56522" y1="35052" x2="56522" y2="35052"/>
                        <a14:foregroundMark x1="69565" y1="31959" x2="69565" y2="31959"/>
                        <a14:foregroundMark x1="48792" y1="31443" x2="48792" y2="31443"/>
                        <a14:foregroundMark x1="33333" y1="30412" x2="33333" y2="30412"/>
                        <a14:foregroundMark x1="25121" y1="29381" x2="25121" y2="29381"/>
                      </a14:backgroundRemoval>
                    </a14:imgEffect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8097" y="1196752"/>
            <a:ext cx="1033623" cy="96572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01024" y="214290"/>
            <a:ext cx="864097" cy="876099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>
            <a:cxnSpLocks/>
          </p:cNvCxnSpPr>
          <p:nvPr/>
        </p:nvCxnSpPr>
        <p:spPr>
          <a:xfrm>
            <a:off x="1857356" y="2428868"/>
            <a:ext cx="6553868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 descr="Всемирный день охраны труда 2024-тема определена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841088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МУНИЦИПАЛЬНОЕ ОБРАЗОВАНИЕ</a:t>
            </a:r>
          </a:p>
          <a:p>
            <a:pPr algn="ctr"/>
            <a:r>
              <a:rPr lang="ru-RU" b="1" dirty="0">
                <a:solidFill>
                  <a:schemeClr val="bg1"/>
                </a:solidFill>
              </a:rPr>
              <a:t>«ДЯТЬКОВСКОГО РАЙОНА»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5730" l="855" r="100000">
                        <a14:foregroundMark x1="50427" y1="95730" x2="50427" y2="95730"/>
                        <a14:foregroundMark x1="12393" y1="56940" x2="87179" y2="36655"/>
                        <a14:foregroundMark x1="13675" y1="37367" x2="70940" y2="23132"/>
                        <a14:foregroundMark x1="27778" y1="21352" x2="58974" y2="23132"/>
                        <a14:foregroundMark x1="24786" y1="31673" x2="41453" y2="26335"/>
                        <a14:foregroundMark x1="19231" y1="48754" x2="70940" y2="25267"/>
                        <a14:foregroundMark x1="23504" y1="60854" x2="81624" y2="45196"/>
                        <a14:foregroundMark x1="26496" y1="63701" x2="81197" y2="48754"/>
                        <a14:foregroundMark x1="25214" y1="62278" x2="25214" y2="62278"/>
                        <a14:foregroundMark x1="19231" y1="45196" x2="32479" y2="38434"/>
                        <a14:foregroundMark x1="49145" y1="18505" x2="49145" y2="18505"/>
                        <a14:foregroundMark x1="61538" y1="22776" x2="61538" y2="22776"/>
                        <a14:foregroundMark x1="73077" y1="29893" x2="76496" y2="32740"/>
                        <a14:foregroundMark x1="79915" y1="51246" x2="69658" y2="70819"/>
                        <a14:foregroundMark x1="26496" y1="74021" x2="71368" y2="59075"/>
                        <a14:foregroundMark x1="44017" y1="72598" x2="62393" y2="70819"/>
                        <a14:foregroundMark x1="42735" y1="67260" x2="29487" y2="64769"/>
                        <a14:backgroundMark x1="5556" y1="96085" x2="40598" y2="97865"/>
                        <a14:backgroundMark x1="59829" y1="97509" x2="96154" y2="964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127" r="12988" b="8308"/>
          <a:stretch/>
        </p:blipFill>
        <p:spPr>
          <a:xfrm>
            <a:off x="1907704" y="2122896"/>
            <a:ext cx="6120680" cy="332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988590" y="5301208"/>
            <a:ext cx="5976664" cy="143642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b="1" dirty="0">
                <a:solidFill>
                  <a:schemeClr val="tx1"/>
                </a:solidFill>
              </a:rPr>
              <a:t>Четвертый по величине город Брянской области. Дятьково известен прежде всего своим хрустальным заводом, а в последнее время еще и мебельной фабрикой. У города есть военная награда – Орден Отечественной войны I степени за мужество и стойкость и Почетное звание «Город партизанской славы».  </a:t>
            </a:r>
          </a:p>
        </p:txBody>
      </p:sp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142853"/>
            <a:ext cx="5976664" cy="127045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Круглый стол, семинар на тему</a:t>
            </a:r>
            <a:r>
              <a:rPr lang="ru-RU" dirty="0"/>
              <a:t>-</a:t>
            </a:r>
            <a:r>
              <a:rPr lang="ru-RU" b="1" dirty="0"/>
              <a:t>«Революция в области охраны труда и технике безопасности: роль искусственного интеллекта и цифровизации на рабочем месте»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395535" y="3850053"/>
            <a:ext cx="8352929" cy="2897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93000"/>
              </a:lnSpc>
            </a:pPr>
            <a:r>
              <a:rPr lang="ru-RU" sz="1400" b="1" dirty="0"/>
              <a:t>      28 апреля 2025 года в актовом зале администрации Дятьковского района состоялся семинар посвященный Всемирному дню охраны труда. Тема Всемирного дня охраны труда -«Революция в области охраны труда и техники безопасности: роль искусственного интеллекта и цифровизации на рабочем месте».</a:t>
            </a:r>
          </a:p>
          <a:p>
            <a:pPr algn="just">
              <a:lnSpc>
                <a:spcPct val="93000"/>
              </a:lnSpc>
            </a:pPr>
            <a:r>
              <a:rPr lang="ru-RU" sz="1400" b="1" dirty="0"/>
              <a:t>      Открыл мероприятие первый заместитель главы администрации </a:t>
            </a:r>
            <a:r>
              <a:rPr lang="ru-RU" sz="1400" b="1" dirty="0" err="1"/>
              <a:t>Дятьковского</a:t>
            </a:r>
            <a:r>
              <a:rPr lang="ru-RU" sz="1400" b="1" dirty="0"/>
              <a:t> района Миронов Игорь Николаевич.</a:t>
            </a:r>
            <a:r>
              <a:rPr lang="en-US" sz="1400" b="1" dirty="0"/>
              <a:t> </a:t>
            </a:r>
            <a:r>
              <a:rPr lang="ru-RU" sz="1400" b="1" dirty="0"/>
              <a:t>С приветственным словом к руководителям и представителям предприятий и организаций, специалистам по охране труда обратилась Машкова Ирина Викторовна - начальник отдела экономики, стратегического планирования, инвестиций и труда которая обозначила, что вопросы сбережения народа России и развития человеческого потенциала определены приоритетными в стратегии национальной безопасности Российской Федерации. В составе первой национальной цели-сохранение населения, улучшение здоровья и повышение благополучия людей, определены мероприятия государственного управления охраной труда, направленные на снижение смертности, </a:t>
            </a:r>
            <a:r>
              <a:rPr lang="ru-RU" sz="1400" b="1" dirty="0" err="1"/>
              <a:t>инвализации</a:t>
            </a:r>
            <a:r>
              <a:rPr lang="ru-RU" sz="1400" b="1" dirty="0"/>
              <a:t> и профессиональной заболеваемости. Охрана труда является необходимым условием сбережения трудового потенциала как конкретного предприятия, так и нашего государства.</a:t>
            </a:r>
          </a:p>
        </p:txBody>
      </p:sp>
      <p:pic>
        <p:nvPicPr>
          <p:cNvPr id="1026" name="Picture 2" descr="I:\100D3400\DSC_0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08433" y="1415520"/>
            <a:ext cx="3651799" cy="2434533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Всероссийский субботник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611560" y="3933056"/>
            <a:ext cx="8193489" cy="2867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92000"/>
              </a:lnSpc>
            </a:pPr>
            <a:r>
              <a:rPr lang="ru-RU" sz="1400" b="1" dirty="0"/>
              <a:t>      26 апреля жители нашего района принимали активное участие во Всероссийском субботнике в рамках месячника по благоустройству, экологии, озеленению, повышению санитарной культуры и подготовке к празднованию 80-й годовщины Победы в Великой Отечественной войне 1941-1945г.</a:t>
            </a:r>
          </a:p>
          <a:p>
            <a:pPr algn="just">
              <a:lnSpc>
                <a:spcPct val="92000"/>
              </a:lnSpc>
            </a:pPr>
            <a:r>
              <a:rPr lang="ru-RU" sz="1400" b="1" dirty="0"/>
              <a:t/>
            </a:r>
            <a:br>
              <a:rPr lang="ru-RU" sz="1400" b="1" dirty="0"/>
            </a:br>
            <a:r>
              <a:rPr lang="ru-RU" sz="1400" b="1" dirty="0"/>
              <a:t>      В субботнике в Дятьковском районе приняло активное  участие около 5000 человек, это руководители и коллективы администраций, бюджетных организаций, предприятий и учреждений, депутаты, волонтеры, школьники, управляющие компании и активные жители района. Наведен </a:t>
            </a:r>
            <a:br>
              <a:rPr lang="ru-RU" sz="1400" b="1" dirty="0"/>
            </a:br>
            <a:r>
              <a:rPr lang="ru-RU" sz="1400" b="1" dirty="0"/>
              <a:t>порядок на прилегающих и закрепленных территориях за организациями и учреждениями города.</a:t>
            </a:r>
          </a:p>
          <a:p>
            <a:pPr algn="just">
              <a:lnSpc>
                <a:spcPct val="92000"/>
              </a:lnSpc>
            </a:pPr>
            <a:endParaRPr lang="ru-RU" sz="900" b="1" dirty="0"/>
          </a:p>
          <a:p>
            <a:pPr algn="just">
              <a:lnSpc>
                <a:spcPct val="92000"/>
              </a:lnSpc>
            </a:pPr>
            <a:r>
              <a:rPr lang="ru-RU" sz="1400" b="1" dirty="0"/>
              <a:t>      Произведены работы по уборке и вывозу мусора в местах культурного отдыха населения (скверы, парки), прибрежной зоны. Проведены работы по благоустройству территории Городского парка, а так же территории стадиона «Кристалл». Участвовать в субботниках давно стало доброй и полезной традицией. Она объединяет людей, чтобы сделать общее и нужное дело — навести порядок и чистоту во дворах и общественных пространствах, высадить цветы и деревья, убрать клумбы и дорожки.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86423DC-6248-49E7-B51C-469A9792597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0714" y="1340768"/>
            <a:ext cx="3776701" cy="25168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039F62F-BDD8-470A-90AA-3D13A7BDDD0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948074" y="1293093"/>
            <a:ext cx="3296334" cy="2582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Собрания, совещания в коллективах организаций по вопросам обеспечения нормальных условий труда на рабочих местах   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1138147" y="1662587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/>
              <a:t>В ходе проведения производственных совещаний, собраний трудовых коллективов обсуждались вопросы государственного регулирования норм охраны труда, права и  обязанности работодателей и  сотрудников в области охраны труда, исполнение норм Коллективных договоров и Соглашений по охране труда.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A620BA5-6CA5-4CE4-A155-0712D9271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034" y="2821422"/>
            <a:ext cx="3805465" cy="2854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F5C17010-F53B-460F-AB02-304FCDE3DA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3144" y="3600222"/>
            <a:ext cx="3910963" cy="2933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498402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Собрания, совещания в коллективах организаций по вопросам обеспечения нормальных условий труда на рабочих местах   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395536" y="4052639"/>
            <a:ext cx="8568952" cy="2570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93000"/>
              </a:lnSpc>
            </a:pPr>
            <a:r>
              <a:rPr lang="ru-RU" sz="1400" b="1" dirty="0"/>
              <a:t>      На предприятиях Дятьковского района проведены следующие мероприятия по предупреждению производственного травматизма и профессиональной заболеваемости, улучшение условий труда и сохранение здоровья в процессе трудовой деятельности работников: </a:t>
            </a:r>
          </a:p>
          <a:p>
            <a:pPr algn="just"/>
            <a:endParaRPr lang="ru-RU" sz="1000" b="1" dirty="0"/>
          </a:p>
          <a:p>
            <a:pPr algn="just"/>
            <a:r>
              <a:rPr lang="ru-RU" sz="1400" b="1" dirty="0"/>
              <a:t>– проведены все виды инструктажей по охране труда и противопожарный инструктаж;</a:t>
            </a:r>
          </a:p>
          <a:p>
            <a:pPr algn="just"/>
            <a:r>
              <a:rPr lang="ru-RU" sz="1400" b="1" dirty="0"/>
              <a:t>– осуществляется своевременное и качественное проведение обучения по охране труда и проверки знаний требований охраны труда, безопасных методов и приемов выполнения работы;</a:t>
            </a:r>
          </a:p>
          <a:p>
            <a:pPr algn="just"/>
            <a:r>
              <a:rPr lang="ru-RU" sz="1400" b="1" dirty="0"/>
              <a:t>– проведение стажировки с вновь принятыми сотрудниками</a:t>
            </a:r>
            <a:r>
              <a:rPr lang="en-US" sz="1400" b="1" dirty="0"/>
              <a:t>;</a:t>
            </a:r>
            <a:endParaRPr lang="ru-RU" sz="1400" b="1" dirty="0"/>
          </a:p>
          <a:p>
            <a:pPr algn="just"/>
            <a:r>
              <a:rPr lang="ru-RU" sz="1400" b="1" dirty="0"/>
              <a:t>– проведение противоаварийных и противопожарных тренировок;   </a:t>
            </a:r>
            <a:endParaRPr lang="en-US" sz="1400" b="1" dirty="0"/>
          </a:p>
          <a:p>
            <a:pPr algn="just"/>
            <a:r>
              <a:rPr lang="ru-RU" sz="1400" b="1" dirty="0"/>
              <a:t>– повышения квалификации работников</a:t>
            </a:r>
            <a:r>
              <a:rPr lang="en-US" sz="1400" b="1" dirty="0"/>
              <a:t>;</a:t>
            </a:r>
            <a:endParaRPr lang="ru-RU" sz="1400" b="1" dirty="0"/>
          </a:p>
          <a:p>
            <a:pPr algn="just"/>
            <a:r>
              <a:rPr lang="ru-RU" sz="1400" b="1" dirty="0"/>
              <a:t>–  модернизация оборудования</a:t>
            </a:r>
            <a:r>
              <a:rPr lang="en-US" sz="1400" b="1" dirty="0"/>
              <a:t>;</a:t>
            </a:r>
            <a:endParaRPr lang="ru-RU" sz="1400" b="1" dirty="0"/>
          </a:p>
          <a:p>
            <a:pPr algn="just"/>
            <a:r>
              <a:rPr lang="ru-RU" sz="1400" b="1" dirty="0"/>
              <a:t>– применение средств коллективной и индивидуальной защиты работник</a:t>
            </a:r>
            <a:r>
              <a:rPr lang="en-US" sz="1400" b="1" dirty="0"/>
              <a:t>;</a:t>
            </a:r>
            <a:endParaRPr lang="ru-RU" sz="1400" b="1" dirty="0"/>
          </a:p>
        </p:txBody>
      </p:sp>
      <p:pic>
        <p:nvPicPr>
          <p:cNvPr id="3080" name="Picture 8" descr="I:\долбоебский отчет по труду\но наме\FE3A47E4-FB1C-420C-8972-4DA3C9F8D264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898" t="16587" r="12976" b="8338"/>
          <a:stretch/>
        </p:blipFill>
        <p:spPr bwMode="auto">
          <a:xfrm flipH="1">
            <a:off x="1772292" y="1373598"/>
            <a:ext cx="2113632" cy="2664296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AC19504-3B2A-4C6D-AF6E-67AC989365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6205" y="1392250"/>
            <a:ext cx="3578200" cy="2683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050318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Собрания, совещания в коллективах организаций по вопросам обеспечения нормальных условий труда на рабочих местах   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827584" y="4005064"/>
            <a:ext cx="7920880" cy="2697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93000"/>
              </a:lnSpc>
            </a:pPr>
            <a:r>
              <a:rPr lang="ru-RU" sz="1400" b="1" dirty="0"/>
              <a:t>– проработка замены технологических процессов и операций, связанных с возникновением опасных и вредных производственных факторов, процессами и операциями, при которых указанные факторы отсутствуют или не превышают предельно допустимых концентраций, уровней;</a:t>
            </a:r>
          </a:p>
          <a:p>
            <a:pPr algn="just" fontAlgn="base">
              <a:lnSpc>
                <a:spcPct val="93000"/>
              </a:lnSpc>
            </a:pPr>
            <a:r>
              <a:rPr lang="ru-RU" sz="1400" b="1" dirty="0"/>
              <a:t>– применение мер, направленных на предотвращение проявления опасных и вредных производственных факторов в случае аварии;</a:t>
            </a:r>
          </a:p>
          <a:p>
            <a:pPr algn="just" fontAlgn="base">
              <a:lnSpc>
                <a:spcPct val="93000"/>
              </a:lnSpc>
            </a:pPr>
            <a:r>
              <a:rPr lang="ru-RU" sz="1400" b="1" dirty="0"/>
              <a:t>–    используются сигнальные знаки безопасности;</a:t>
            </a:r>
          </a:p>
          <a:p>
            <a:pPr algn="just" fontAlgn="base">
              <a:lnSpc>
                <a:spcPct val="93000"/>
              </a:lnSpc>
            </a:pPr>
            <a:r>
              <a:rPr lang="ru-RU" sz="1400" b="1" dirty="0"/>
              <a:t>– применение рациональных режимов труда и отдыха, разработаны дополнительные графики технических перерывов,  </a:t>
            </a:r>
          </a:p>
          <a:p>
            <a:pPr algn="just" fontAlgn="base">
              <a:lnSpc>
                <a:spcPct val="93000"/>
              </a:lnSpc>
            </a:pPr>
            <a:r>
              <a:rPr lang="ru-RU" sz="1400" b="1" dirty="0"/>
              <a:t>– проведены мероприятия, направленные на снижение производственного травматизма и профессиональной заболеваемости, улучшение условий труда и сохранения здоровья в процессе трудовой деятельности работников, популяризацию и формирование культуры безопасности труда среди трудящихся и молодежи.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87AA6F0C-DA7D-45FB-A306-EEF3C9C52D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96137" y="1290935"/>
            <a:ext cx="3660239" cy="2697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917AD36-AB4E-4D00-A2B3-37791E29046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50" y="1267373"/>
            <a:ext cx="2139702" cy="2768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8731845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Собрания, семинары  в образовательных организациях по вопросам   </a:t>
            </a:r>
            <a:r>
              <a:rPr lang="ru-RU" b="1" dirty="0"/>
              <a:t>защиты трудовых прав и обеспечению надежных и безопасных условий труда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3599910" y="1700808"/>
            <a:ext cx="52040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      С 1.04.2025 по 28.04.2025 года  в образовательных организациях Дятьковского района были  организованы и проведены мероприятия, направленные на активизацию работы по защите трудовых прав и обеспечению надежных и безопасных условий работы:</a:t>
            </a:r>
          </a:p>
          <a:p>
            <a:pPr lvl="0"/>
            <a:endParaRPr lang="ru-RU" sz="1400" dirty="0">
              <a:effectLst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54368" y="3356992"/>
            <a:ext cx="613811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400" b="1" dirty="0"/>
              <a:t>обновлены материалы на стендах и в уголках охраны труда для сотрудников;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400" b="1" dirty="0"/>
              <a:t>проведены инструктажи по технике безопасности с сотрудниками ОУ;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400" b="1" dirty="0"/>
              <a:t>проведены внеочередные профилактические занятия с работниками по действиям на случай чрезвычайных ситуаций;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400" b="1" dirty="0"/>
              <a:t>Проведены  акции «Сделай свой труд безопасным»;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400" b="1" dirty="0"/>
              <a:t>организовано проведение круглых  столов  на тему «Безопасный труд – важнее всего»;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400" b="1" dirty="0"/>
              <a:t>во многих дошкольных и общеобразовательных организациях  проведено анкетирование сотрудников по охране труда;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400" b="1" dirty="0"/>
              <a:t> проведены тесты-викторины по проверке знаний по охране труда сотрудников разных профессий и должностей на своих рабочих местах,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400" b="1" dirty="0"/>
              <a:t>Проведены  семинары на тему «О безопасности и гигиене труда»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400" b="1" dirty="0"/>
              <a:t> деловая игра «Лучшие знатоки по охране труда»,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ru-RU" sz="1400" b="1" dirty="0"/>
              <a:t>Часы здоровья.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E0311176-1BBC-455A-8BEC-740A75AA4E30}"/>
              </a:ext>
            </a:extLst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6899" y="3428999"/>
            <a:ext cx="2506909" cy="3251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5986819A-C34F-4D02-8CD9-64853BCEFB25}"/>
              </a:ext>
            </a:extLst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325" y="1381334"/>
            <a:ext cx="3160742" cy="20047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Собрания, семинары  в образовательных организациях по вопросам   </a:t>
            </a:r>
            <a:r>
              <a:rPr lang="ru-RU" b="1" dirty="0"/>
              <a:t>защиты трудовых прав и обеспечению надежных и безопасных условий труда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86581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466986" y="3897512"/>
            <a:ext cx="82100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b="1" dirty="0"/>
              <a:t>       </a:t>
            </a:r>
            <a:r>
              <a:rPr lang="ru-RU" b="1" dirty="0"/>
              <a:t>Ежегодно  в </a:t>
            </a:r>
            <a:r>
              <a:rPr lang="ru-RU" b="1" dirty="0" err="1"/>
              <a:t>Дятьковском</a:t>
            </a:r>
            <a:r>
              <a:rPr lang="ru-RU" b="1" dirty="0"/>
              <a:t> районе проводится областной конкурс детского рисунка «Охрана труда глазами детей» среди обучающихся общеобразовательных организаций и воспитанников дошкольных образовательных организаций в возрасте от 5 до 18 лет. </a:t>
            </a:r>
          </a:p>
          <a:p>
            <a:pPr lvl="0" algn="just"/>
            <a:r>
              <a:rPr lang="ru-RU" b="1" dirty="0"/>
              <a:t>       В целях популяризации культуры безопасного труда среди молодежи, формирования у подрастающего </a:t>
            </a:r>
            <a:r>
              <a:rPr lang="ru-RU" b="1" dirty="0" smtClean="0"/>
              <a:t>поколения </a:t>
            </a:r>
            <a:r>
              <a:rPr lang="ru-RU" b="1" dirty="0"/>
              <a:t>понимания значимости безопасности труда, сохранения жизни и здоровья работников в процессе трудовой деятельности через художественное творчество в период с 3 марта по 18 апреля 2025 года проводится областной конкурс детского рисунка «Охрана труда глазами детей-2025»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C9E8A66-A61B-49E7-9A37-4EEF5EF114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72961" y="1411371"/>
            <a:ext cx="4990166" cy="21754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2262728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Собрания, семинары  в образовательных организациях по вопросам   </a:t>
            </a:r>
            <a:r>
              <a:rPr lang="ru-RU" b="1" dirty="0"/>
              <a:t>защиты трудовых прав и обеспечению надежных и безопасных условий труда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86581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466986" y="5001998"/>
            <a:ext cx="82100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– 1 место-  в номинации «Безопасный труд глазами детей»  </a:t>
            </a:r>
            <a:r>
              <a:rPr lang="ru-RU" b="1" dirty="0" smtClean="0"/>
              <a:t>(возрастная </a:t>
            </a:r>
            <a:r>
              <a:rPr lang="ru-RU" b="1" dirty="0"/>
              <a:t>категория 13-18 лет)- Кулага Екатерина , 16 лет, обучающаяся  МБОУ ДСОШ № 1, творческая работа «Безопасные уроки химии» </a:t>
            </a:r>
            <a:r>
              <a:rPr lang="ru-RU" b="1" dirty="0" smtClean="0"/>
              <a:t>(руководитель </a:t>
            </a:r>
            <a:r>
              <a:rPr lang="ru-RU" b="1" dirty="0"/>
              <a:t>творческой работы Кулага Татьяна Ивановна).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609A6494-DC2A-4F85-AD39-9EA3CFA7219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68839" y="25846"/>
            <a:ext cx="3606322" cy="6345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8924457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Собрания, семинары  в образовательных организациях по вопросам   </a:t>
            </a:r>
            <a:r>
              <a:rPr lang="ru-RU" b="1" dirty="0"/>
              <a:t>защиты трудовых прав и обеспечению надежных и безопасных условий труда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395536" y="5255503"/>
            <a:ext cx="85516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– 1 место в номинации «Безопасное производство  на предприятиях  Брянской области» ( возрастная категория 13-18 лет)- </a:t>
            </a:r>
            <a:r>
              <a:rPr lang="ru-RU" b="1" dirty="0" err="1"/>
              <a:t>Хапилина</a:t>
            </a:r>
            <a:r>
              <a:rPr lang="ru-RU" b="1" dirty="0"/>
              <a:t> Татьяна, 13 лет, обучающаяся  МАОУ ДСОШ № 2 , творческая работа «Стеклодувы» </a:t>
            </a:r>
            <a:r>
              <a:rPr lang="ru-RU" b="1" dirty="0" smtClean="0"/>
              <a:t>(руководитель </a:t>
            </a:r>
            <a:r>
              <a:rPr lang="ru-RU" b="1" dirty="0"/>
              <a:t>творческой работы  Алексеева Светлана Валерьевна).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3A14106-B327-4861-B215-1510200D1D70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2432"/>
            <a:ext cx="6210806" cy="3519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3557366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Собрания, семинары  в образовательных организациях по вопросам   </a:t>
            </a:r>
            <a:r>
              <a:rPr lang="ru-RU" b="1" dirty="0"/>
              <a:t>защиты трудовых прав и обеспечению надежных и безопасных условий труда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466986" y="5093236"/>
            <a:ext cx="82100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– 3 место в номинации «Безопасное производство  на предприятиях  Брянской области» </a:t>
            </a:r>
            <a:r>
              <a:rPr lang="ru-RU" b="1" dirty="0" smtClean="0"/>
              <a:t>(возрастная </a:t>
            </a:r>
            <a:r>
              <a:rPr lang="ru-RU" b="1" dirty="0"/>
              <a:t>категория 13-18 лет)- </a:t>
            </a:r>
            <a:r>
              <a:rPr lang="ru-RU" b="1" dirty="0" err="1"/>
              <a:t>Кармилицын</a:t>
            </a:r>
            <a:r>
              <a:rPr lang="ru-RU" b="1" dirty="0"/>
              <a:t> Богдан , 16 лет, обучающийся МАУДО «ВЕГА», творческая работа  «Работник, помни всегда!», руководитель творческой работы  Мартынова Эльнара </a:t>
            </a:r>
            <a:r>
              <a:rPr lang="ru-RU" b="1" dirty="0" err="1"/>
              <a:t>Тофиковна</a:t>
            </a:r>
            <a:r>
              <a:rPr lang="ru-RU" b="1" dirty="0"/>
              <a:t>).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A587A8F9-BF39-47EB-894C-B89602826DA2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357317"/>
            <a:ext cx="5540979" cy="35997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3873238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Семинары, выставки в библиотеках района по вопросам обеспечения нормальных условий труда на рабочих местах. 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395536" y="4293096"/>
            <a:ext cx="8409513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b="1" dirty="0"/>
              <a:t>     В рамках Всемирного дня охраны труда центры правовой информации Дятьковского района провели ряд мероприятий, приуроченных к этой дате.</a:t>
            </a:r>
          </a:p>
          <a:p>
            <a:pPr algn="just"/>
            <a:r>
              <a:rPr lang="ru-RU" sz="1400" b="1" dirty="0"/>
              <a:t>     В Центре правовой информации </a:t>
            </a:r>
            <a:r>
              <a:rPr lang="ru-RU" sz="1400" b="1" dirty="0" err="1"/>
              <a:t>Дятьковской</a:t>
            </a:r>
            <a:r>
              <a:rPr lang="ru-RU" sz="1400" b="1" dirty="0"/>
              <a:t> центральной библиотеки оформлена </a:t>
            </a:r>
            <a:r>
              <a:rPr lang="ru-RU" sz="1400" b="1" dirty="0" err="1"/>
              <a:t>книжно</a:t>
            </a:r>
            <a:r>
              <a:rPr lang="ru-RU" sz="1400" b="1" dirty="0"/>
              <a:t>-иллюстрированная выставка «Охрана труда – забота твоя», на которой представлены основные и нормативные правовые акты по охране труда и плакаты по обеспечению техники безопасности при осуществлении работ.</a:t>
            </a:r>
          </a:p>
          <a:p>
            <a:pPr algn="just"/>
            <a:r>
              <a:rPr lang="ru-RU" sz="1400" b="1" dirty="0"/>
              <a:t>     Практические пособия, представленные на выставке, дадут читателям всю необходимую информацию по охране труда: сертификация и аттестация рабочих мест, нормативы обеспечения работников средствами индивидуальной защиты, вопросы обеспечения техники безопасности при осуществлении работ. Читатель может познакомиться с видами спецодежды, обуви, головных уборов и других видов средств индивидуальной защиты работника.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8539A80-2B48-4D35-B8DC-CA51AC918CE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7928" y="1268760"/>
            <a:ext cx="6660232" cy="30754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2316879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105527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 Семинары,  выставки по теме «Охрана труда-забота твоя» . </a:t>
            </a:r>
          </a:p>
        </p:txBody>
      </p: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500034" y="4435208"/>
            <a:ext cx="81934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500" b="1" dirty="0"/>
              <a:t>     Всего к Всемирному дню охраны труда центрами правовой информации Дятьковского района было проведено 11 мероприятий. Количество присутствующих на мероприятиях составило 247 человек.</a:t>
            </a:r>
          </a:p>
          <a:p>
            <a:pPr algn="just"/>
            <a:endParaRPr lang="ru-RU" sz="1500" b="1" dirty="0"/>
          </a:p>
          <a:p>
            <a:pPr algn="just"/>
            <a:r>
              <a:rPr lang="ru-RU" sz="1500" b="1" dirty="0"/>
              <a:t>     Оформление выставок, организация мероприятий центрами правовой информации Дятьковского района ведется для того, чтобы широкая общественность обратила внимание на проблемы в отрасли охраны труда, к увеличению числа несчастных случаев на производствах, повышению количества профессионально заболевших и умерших от этого.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BACCBD3-2325-485C-A950-BAD21C9A41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500086"/>
            <a:ext cx="4176464" cy="27930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0B7880F-DCBD-4B6C-9FDE-1FF9203948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541596"/>
            <a:ext cx="3665573" cy="2751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506331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>
            <a:off x="1763688" y="5949280"/>
            <a:ext cx="66967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 flipH="1">
            <a:off x="-2507209" y="2515096"/>
            <a:ext cx="6858002" cy="182780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79712" y="230590"/>
            <a:ext cx="5976664" cy="212684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Результат проведенных мероприятий: хотелось что бы широкая общественность обратила внимание на проблемы в отрасли охраны труда, к профилактике несчастных случаев на производстве и профессиональной заболеваемости.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857356" y="2428868"/>
            <a:ext cx="6696744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 descr="Всемирный день охраны труда 2024-тема определена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1476377" cy="1100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763688" y="2460952"/>
            <a:ext cx="702543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Цели и планы на будущий период :  </a:t>
            </a:r>
          </a:p>
          <a:p>
            <a:pPr algn="ctr"/>
            <a:endParaRPr lang="ru-RU" b="1" dirty="0"/>
          </a:p>
          <a:p>
            <a:r>
              <a:rPr lang="ru-RU" b="1" dirty="0"/>
              <a:t>1. Совершенствование системы управления охраной труда.</a:t>
            </a:r>
          </a:p>
          <a:p>
            <a:r>
              <a:rPr lang="ru-RU" b="1" dirty="0"/>
              <a:t>2. Усилить внимание работников и работодателей к проблемам безопасности трудового процесса. </a:t>
            </a:r>
          </a:p>
          <a:p>
            <a:r>
              <a:rPr lang="ru-RU" b="1" dirty="0"/>
              <a:t>3. Повысить сознательное отношение работников учреждения к собственной безопасности. </a:t>
            </a:r>
          </a:p>
          <a:p>
            <a:r>
              <a:rPr lang="ru-RU" b="1" dirty="0"/>
              <a:t>4. Усилить контроль за выполнением мероприятий по охране труда и профилактике производственного травматизма, своевременным устранением недостатков и нарушений. </a:t>
            </a:r>
          </a:p>
          <a:p>
            <a:r>
              <a:rPr lang="ru-RU" b="1" dirty="0"/>
              <a:t>5. Улучшить информированность работников о существующих профессиональных рисках, способах защиты от них.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8504" y="230590"/>
            <a:ext cx="973088" cy="11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756002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1956</TotalTime>
  <Words>1119</Words>
  <Application>Microsoft Office PowerPoint</Application>
  <PresentationFormat>Экран (4:3)</PresentationFormat>
  <Paragraphs>72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Zhuneva_VV</dc:creator>
  <cp:lastModifiedBy>Starovoitova</cp:lastModifiedBy>
  <cp:revision>135</cp:revision>
  <dcterms:created xsi:type="dcterms:W3CDTF">2023-04-14T05:17:09Z</dcterms:created>
  <dcterms:modified xsi:type="dcterms:W3CDTF">2025-05-14T12:23:13Z</dcterms:modified>
</cp:coreProperties>
</file>