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sldIdLst>
    <p:sldId id="256" r:id="rId2"/>
    <p:sldId id="366" r:id="rId3"/>
    <p:sldId id="333" r:id="rId4"/>
    <p:sldId id="367" r:id="rId5"/>
    <p:sldId id="368" r:id="rId6"/>
    <p:sldId id="355" r:id="rId7"/>
    <p:sldId id="357" r:id="rId8"/>
    <p:sldId id="359" r:id="rId9"/>
    <p:sldId id="360" r:id="rId10"/>
    <p:sldId id="361" r:id="rId11"/>
    <p:sldId id="362" r:id="rId12"/>
    <p:sldId id="363" r:id="rId13"/>
    <p:sldId id="340" r:id="rId14"/>
    <p:sldId id="342" r:id="rId15"/>
    <p:sldId id="343" r:id="rId16"/>
    <p:sldId id="349" r:id="rId17"/>
    <p:sldId id="358" r:id="rId18"/>
    <p:sldId id="356" r:id="rId19"/>
    <p:sldId id="348" r:id="rId20"/>
    <p:sldId id="364" r:id="rId21"/>
    <p:sldId id="365" r:id="rId22"/>
  </p:sldIdLst>
  <p:sldSz cx="9144000" cy="5143500" type="screen16x9"/>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0099FF"/>
    <a:srgbClr val="669900"/>
    <a:srgbClr val="99CC00"/>
    <a:srgbClr val="008000"/>
    <a:srgbClr val="5F5F5F"/>
    <a:srgbClr val="808080"/>
    <a:srgbClr val="CCFF66"/>
    <a:srgbClr val="F8F8F8"/>
    <a:srgbClr val="B2B2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29" autoAdjust="0"/>
    <p:restoredTop sz="94621" autoAdjust="0"/>
  </p:normalViewPr>
  <p:slideViewPr>
    <p:cSldViewPr>
      <p:cViewPr>
        <p:scale>
          <a:sx n="110" d="100"/>
          <a:sy n="110" d="100"/>
        </p:scale>
        <p:origin x="-36" y="-486"/>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0" name="PlaceHolder 1"/>
          <p:cNvSpPr>
            <a:spLocks noGrp="1" noRot="1" noChangeAspect="1"/>
          </p:cNvSpPr>
          <p:nvPr>
            <p:ph type="sldImg"/>
          </p:nvPr>
        </p:nvSpPr>
        <p:spPr>
          <a:xfrm>
            <a:off x="217488" y="812800"/>
            <a:ext cx="7124700" cy="4008438"/>
          </a:xfrm>
          <a:prstGeom prst="rect">
            <a:avLst/>
          </a:prstGeom>
        </p:spPr>
        <p:txBody>
          <a:bodyPr lIns="0" tIns="0" rIns="0" bIns="0" anchor="ctr">
            <a:noAutofit/>
          </a:bodyPr>
          <a:lstStyle/>
          <a:p>
            <a:r>
              <a:rPr lang="ru-RU" sz="1800" b="0" strike="noStrike" spc="-1">
                <a:solidFill>
                  <a:srgbClr val="000000"/>
                </a:solidFill>
                <a:latin typeface="Arial"/>
              </a:rPr>
              <a:t>Для перемещения страницы щёлкните мышью</a:t>
            </a:r>
          </a:p>
        </p:txBody>
      </p:sp>
      <p:sp>
        <p:nvSpPr>
          <p:cNvPr id="81" name="PlaceHolder 2"/>
          <p:cNvSpPr>
            <a:spLocks noGrp="1"/>
          </p:cNvSpPr>
          <p:nvPr>
            <p:ph type="body"/>
          </p:nvPr>
        </p:nvSpPr>
        <p:spPr>
          <a:xfrm>
            <a:off x="756000" y="5078520"/>
            <a:ext cx="6047640" cy="4811040"/>
          </a:xfrm>
          <a:prstGeom prst="rect">
            <a:avLst/>
          </a:prstGeom>
        </p:spPr>
        <p:txBody>
          <a:bodyPr lIns="0" tIns="0" rIns="0" bIns="0">
            <a:noAutofit/>
          </a:bodyPr>
          <a:lstStyle/>
          <a:p>
            <a:r>
              <a:rPr lang="ru-RU" sz="2000" b="0" strike="noStrike" spc="-1">
                <a:latin typeface="Arial"/>
              </a:rPr>
              <a:t>Для правки формата примечаний щёлкните мышью</a:t>
            </a:r>
          </a:p>
        </p:txBody>
      </p:sp>
      <p:sp>
        <p:nvSpPr>
          <p:cNvPr id="82" name="PlaceHolder 3"/>
          <p:cNvSpPr>
            <a:spLocks noGrp="1"/>
          </p:cNvSpPr>
          <p:nvPr>
            <p:ph type="hdr"/>
          </p:nvPr>
        </p:nvSpPr>
        <p:spPr>
          <a:xfrm>
            <a:off x="0" y="0"/>
            <a:ext cx="3280680" cy="534240"/>
          </a:xfrm>
          <a:prstGeom prst="rect">
            <a:avLst/>
          </a:prstGeom>
        </p:spPr>
        <p:txBody>
          <a:bodyPr lIns="0" tIns="0" rIns="0" bIns="0">
            <a:noAutofit/>
          </a:bodyPr>
          <a:lstStyle/>
          <a:p>
            <a:r>
              <a:rPr lang="ru-RU" sz="1400" b="0" strike="noStrike" spc="-1">
                <a:latin typeface="Times New Roman"/>
              </a:rPr>
              <a:t>&lt;верхний колонтитул&gt;</a:t>
            </a:r>
          </a:p>
        </p:txBody>
      </p:sp>
      <p:sp>
        <p:nvSpPr>
          <p:cNvPr id="83" name="PlaceHolder 4"/>
          <p:cNvSpPr>
            <a:spLocks noGrp="1"/>
          </p:cNvSpPr>
          <p:nvPr>
            <p:ph type="dt"/>
          </p:nvPr>
        </p:nvSpPr>
        <p:spPr>
          <a:xfrm>
            <a:off x="4278960" y="0"/>
            <a:ext cx="3280680" cy="534240"/>
          </a:xfrm>
          <a:prstGeom prst="rect">
            <a:avLst/>
          </a:prstGeom>
        </p:spPr>
        <p:txBody>
          <a:bodyPr lIns="0" tIns="0" rIns="0" bIns="0">
            <a:noAutofit/>
          </a:bodyPr>
          <a:lstStyle/>
          <a:p>
            <a:pPr algn="r"/>
            <a:r>
              <a:rPr lang="ru-RU" sz="1400" b="0" strike="noStrike" spc="-1">
                <a:latin typeface="Times New Roman"/>
              </a:rPr>
              <a:t>&lt;дата/время&gt;</a:t>
            </a:r>
          </a:p>
        </p:txBody>
      </p:sp>
      <p:sp>
        <p:nvSpPr>
          <p:cNvPr id="84" name="PlaceHolder 5"/>
          <p:cNvSpPr>
            <a:spLocks noGrp="1"/>
          </p:cNvSpPr>
          <p:nvPr>
            <p:ph type="ftr"/>
          </p:nvPr>
        </p:nvSpPr>
        <p:spPr>
          <a:xfrm>
            <a:off x="0" y="10157400"/>
            <a:ext cx="3280680" cy="534240"/>
          </a:xfrm>
          <a:prstGeom prst="rect">
            <a:avLst/>
          </a:prstGeom>
        </p:spPr>
        <p:txBody>
          <a:bodyPr lIns="0" tIns="0" rIns="0" bIns="0" anchor="b">
            <a:noAutofit/>
          </a:bodyPr>
          <a:lstStyle/>
          <a:p>
            <a:r>
              <a:rPr lang="ru-RU" sz="1400" b="0" strike="noStrike" spc="-1">
                <a:latin typeface="Times New Roman"/>
              </a:rPr>
              <a:t>&lt;нижний колонтитул&gt;</a:t>
            </a:r>
          </a:p>
        </p:txBody>
      </p:sp>
      <p:sp>
        <p:nvSpPr>
          <p:cNvPr id="85" name="PlaceHolder 6"/>
          <p:cNvSpPr>
            <a:spLocks noGrp="1"/>
          </p:cNvSpPr>
          <p:nvPr>
            <p:ph type="sldNum"/>
          </p:nvPr>
        </p:nvSpPr>
        <p:spPr>
          <a:xfrm>
            <a:off x="4278960" y="10157400"/>
            <a:ext cx="3280680" cy="534240"/>
          </a:xfrm>
          <a:prstGeom prst="rect">
            <a:avLst/>
          </a:prstGeom>
        </p:spPr>
        <p:txBody>
          <a:bodyPr lIns="0" tIns="0" rIns="0" bIns="0" anchor="b">
            <a:noAutofit/>
          </a:bodyPr>
          <a:lstStyle/>
          <a:p>
            <a:pPr algn="r"/>
            <a:fld id="{E908FB9D-F26E-4924-A9B7-0AE7F5DFB3C1}" type="slidenum">
              <a:rPr lang="ru-RU" sz="1400" b="0" strike="noStrike" spc="-1">
                <a:latin typeface="Times New Roman"/>
              </a:rPr>
              <a:pPr algn="r"/>
              <a:t>‹#›</a:t>
            </a:fld>
            <a:endParaRPr lang="ru-RU" sz="1400" b="0" strike="noStrike" spc="-1">
              <a:latin typeface="Times New Roman"/>
            </a:endParaRPr>
          </a:p>
        </p:txBody>
      </p:sp>
    </p:spTree>
    <p:extLst>
      <p:ext uri="{BB962C8B-B14F-4D97-AF65-F5344CB8AC3E}">
        <p14:creationId xmlns:p14="http://schemas.microsoft.com/office/powerpoint/2010/main" val="1835320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CustomShape 1"/>
          <p:cNvSpPr/>
          <p:nvPr/>
        </p:nvSpPr>
        <p:spPr>
          <a:xfrm>
            <a:off x="3850560" y="9428760"/>
            <a:ext cx="2920320" cy="4687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B3C2315F-FBB8-4141-8D8A-C1BCA747D627}"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67" name="CustomShape 2"/>
          <p:cNvSpPr/>
          <p:nvPr/>
        </p:nvSpPr>
        <p:spPr>
          <a:xfrm>
            <a:off x="3850560" y="9428760"/>
            <a:ext cx="2922120" cy="4705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02B5CDC6-A9FD-4825-9827-12A98DBA6D46}"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68" name="CustomShape 3"/>
          <p:cNvSpPr/>
          <p:nvPr/>
        </p:nvSpPr>
        <p:spPr>
          <a:xfrm>
            <a:off x="3850560" y="9428760"/>
            <a:ext cx="2920320" cy="4687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1E25A813-67F3-41A0-8387-9D616B291D0F}"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69" name="CustomShape 4"/>
          <p:cNvSpPr/>
          <p:nvPr/>
        </p:nvSpPr>
        <p:spPr>
          <a:xfrm>
            <a:off x="3850560" y="9428760"/>
            <a:ext cx="2922120" cy="4705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75FB2EC4-AAB4-4945-BF46-7A9978D5F6ED}"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0" name="CustomShape 5"/>
          <p:cNvSpPr/>
          <p:nvPr/>
        </p:nvSpPr>
        <p:spPr>
          <a:xfrm>
            <a:off x="3850560" y="9428760"/>
            <a:ext cx="2923560" cy="4723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D93DBF63-A8C0-4E78-B46F-C1B440CA5F21}"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1" name="CustomShape 6"/>
          <p:cNvSpPr/>
          <p:nvPr/>
        </p:nvSpPr>
        <p:spPr>
          <a:xfrm>
            <a:off x="3850560" y="9428760"/>
            <a:ext cx="2925360" cy="4741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86BB4AEE-66EA-46D8-99BE-1EABDFA5D336}"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2" name="CustomShape 7"/>
          <p:cNvSpPr/>
          <p:nvPr/>
        </p:nvSpPr>
        <p:spPr>
          <a:xfrm>
            <a:off x="3850560" y="9428760"/>
            <a:ext cx="2926800" cy="47592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931C6A41-A78B-4A31-B4B8-EA648E1E1AC1}"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3" name="CustomShape 8"/>
          <p:cNvSpPr/>
          <p:nvPr/>
        </p:nvSpPr>
        <p:spPr>
          <a:xfrm>
            <a:off x="3850560" y="9428760"/>
            <a:ext cx="2928240" cy="4773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3A352D52-3CAA-4104-BFC2-D6B90750C8B7}"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4" name="CustomShape 9"/>
          <p:cNvSpPr/>
          <p:nvPr/>
        </p:nvSpPr>
        <p:spPr>
          <a:xfrm>
            <a:off x="3850560" y="9428760"/>
            <a:ext cx="2930040" cy="47916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6E2C146B-591B-4BBE-821C-493DA07F1C93}"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5" name="CustomShape 10"/>
          <p:cNvSpPr/>
          <p:nvPr/>
        </p:nvSpPr>
        <p:spPr>
          <a:xfrm>
            <a:off x="3850560" y="9428760"/>
            <a:ext cx="2934720" cy="4842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08141F86-8EE4-4848-B2F2-E7592FBEDDDA}"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6" name="CustomShape 11"/>
          <p:cNvSpPr/>
          <p:nvPr/>
        </p:nvSpPr>
        <p:spPr>
          <a:xfrm>
            <a:off x="3850560" y="9428760"/>
            <a:ext cx="2942280" cy="49284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txBody>
          <a:bodyPr lIns="90000" tIns="46800" rIns="90000" bIns="46800" anchor="b">
            <a:noAutofit/>
          </a:bodyPr>
          <a:lstStyle/>
          <a:p>
            <a:pPr algn="r">
              <a:lnSpc>
                <a:spcPct val="100000"/>
              </a:lnSpc>
            </a:pPr>
            <a:fld id="{ECB669D8-7BF6-4C82-BE34-1CBB8D342163}" type="slidenum">
              <a:rPr lang="ru-RU" sz="1200" b="0" strike="noStrike" spc="-1">
                <a:solidFill>
                  <a:srgbClr val="000000"/>
                </a:solidFill>
                <a:latin typeface="Calibri"/>
                <a:ea typeface="+mn-ea"/>
              </a:rPr>
              <a:pPr algn="r">
                <a:lnSpc>
                  <a:spcPct val="100000"/>
                </a:lnSpc>
              </a:pPr>
              <a:t>1</a:t>
            </a:fld>
            <a:endParaRPr lang="ru-RU" sz="1200" b="0" strike="noStrike" spc="-1">
              <a:latin typeface="Arial"/>
            </a:endParaRPr>
          </a:p>
        </p:txBody>
      </p:sp>
      <p:sp>
        <p:nvSpPr>
          <p:cNvPr id="177" name="PlaceHolder 12"/>
          <p:cNvSpPr>
            <a:spLocks noGrp="1" noRot="1" noChangeAspect="1"/>
          </p:cNvSpPr>
          <p:nvPr>
            <p:ph type="sldImg"/>
          </p:nvPr>
        </p:nvSpPr>
        <p:spPr>
          <a:xfrm>
            <a:off x="90488" y="744538"/>
            <a:ext cx="6616700" cy="3722687"/>
          </a:xfrm>
          <a:prstGeom prst="rect">
            <a:avLst/>
          </a:prstGeom>
        </p:spPr>
      </p:sp>
      <p:sp>
        <p:nvSpPr>
          <p:cNvPr id="178" name="PlaceHolder 13"/>
          <p:cNvSpPr>
            <a:spLocks noGrp="1"/>
          </p:cNvSpPr>
          <p:nvPr>
            <p:ph type="body"/>
          </p:nvPr>
        </p:nvSpPr>
        <p:spPr>
          <a:xfrm>
            <a:off x="679680" y="2574000"/>
            <a:ext cx="5413320" cy="4466880"/>
          </a:xfrm>
          <a:prstGeom prst="rect">
            <a:avLst/>
          </a:prstGeom>
        </p:spPr>
        <p:txBody>
          <a:bodyPr lIns="0" tIns="0" rIns="0" bIns="0" anchor="ctr">
            <a:spAutoFit/>
          </a:bodyPr>
          <a:lstStyle/>
          <a:p>
            <a:endParaRPr lang="ru-RU" sz="2000" b="0" strike="noStrike" spc="-1">
              <a:latin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idx="10"/>
          </p:nvPr>
        </p:nvSpPr>
        <p:spPr/>
        <p:txBody>
          <a:bodyPr/>
          <a:lstStyle/>
          <a:p>
            <a:pPr algn="r"/>
            <a:fld id="{E908FB9D-F26E-4924-A9B7-0AE7F5DFB3C1}" type="slidenum">
              <a:rPr lang="ru-RU" sz="1400" b="0" strike="noStrike" spc="-1" smtClean="0">
                <a:latin typeface="Times New Roman"/>
              </a:rPr>
              <a:pPr algn="r"/>
              <a:t>3</a:t>
            </a:fld>
            <a:endParaRPr lang="ru-RU" sz="1400" b="0" strike="noStrike" spc="-1">
              <a:latin typeface="Times New Roman"/>
            </a:endParaRPr>
          </a:p>
        </p:txBody>
      </p:sp>
    </p:spTree>
    <p:extLst>
      <p:ext uri="{BB962C8B-B14F-4D97-AF65-F5344CB8AC3E}">
        <p14:creationId xmlns:p14="http://schemas.microsoft.com/office/powerpoint/2010/main" val="34167288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idx="10"/>
          </p:nvPr>
        </p:nvSpPr>
        <p:spPr/>
        <p:txBody>
          <a:bodyPr/>
          <a:lstStyle/>
          <a:p>
            <a:pPr algn="r"/>
            <a:fld id="{E908FB9D-F26E-4924-A9B7-0AE7F5DFB3C1}" type="slidenum">
              <a:rPr lang="ru-RU" sz="1400" b="0" strike="noStrike" spc="-1" smtClean="0">
                <a:latin typeface="Times New Roman"/>
              </a:rPr>
              <a:pPr algn="r"/>
              <a:t>21</a:t>
            </a:fld>
            <a:endParaRPr lang="ru-RU" sz="1400" b="0" strike="noStrike" spc="-1">
              <a:latin typeface="Times New Roman"/>
            </a:endParaRPr>
          </a:p>
        </p:txBody>
      </p:sp>
    </p:spTree>
    <p:extLst>
      <p:ext uri="{BB962C8B-B14F-4D97-AF65-F5344CB8AC3E}">
        <p14:creationId xmlns:p14="http://schemas.microsoft.com/office/powerpoint/2010/main" val="3688483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5" name="PlaceHolder 2"/>
          <p:cNvSpPr>
            <a:spLocks noGrp="1"/>
          </p:cNvSpPr>
          <p:nvPr>
            <p:ph type="subTitle"/>
          </p:nvPr>
        </p:nvSpPr>
        <p:spPr>
          <a:xfrm>
            <a:off x="457200" y="2448649"/>
            <a:ext cx="8229240" cy="492443"/>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7" name="PlaceHolder 2"/>
          <p:cNvSpPr>
            <a:spLocks noGrp="1"/>
          </p:cNvSpPr>
          <p:nvPr>
            <p:ph type="body"/>
          </p:nvPr>
        </p:nvSpPr>
        <p:spPr>
          <a:xfrm>
            <a:off x="457200" y="1203390"/>
            <a:ext cx="8229240" cy="298296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9" name="PlaceHolder 2"/>
          <p:cNvSpPr>
            <a:spLocks noGrp="1"/>
          </p:cNvSpPr>
          <p:nvPr>
            <p:ph type="body"/>
          </p:nvPr>
        </p:nvSpPr>
        <p:spPr>
          <a:xfrm>
            <a:off x="457200" y="1203390"/>
            <a:ext cx="4015800" cy="298296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10" name="PlaceHolder 3"/>
          <p:cNvSpPr>
            <a:spLocks noGrp="1"/>
          </p:cNvSpPr>
          <p:nvPr>
            <p:ph type="body"/>
          </p:nvPr>
        </p:nvSpPr>
        <p:spPr>
          <a:xfrm>
            <a:off x="4674240" y="1203390"/>
            <a:ext cx="4015800" cy="298296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2" name="PlaceHolder 1"/>
          <p:cNvSpPr>
            <a:spLocks noGrp="1"/>
          </p:cNvSpPr>
          <p:nvPr>
            <p:ph type="subTitle"/>
          </p:nvPr>
        </p:nvSpPr>
        <p:spPr>
          <a:xfrm>
            <a:off x="457200" y="1949419"/>
            <a:ext cx="8229240" cy="492443"/>
          </a:xfrm>
          <a:prstGeom prst="rect">
            <a:avLst/>
          </a:prstGeom>
        </p:spPr>
        <p:txBody>
          <a:bodyPr lIns="0" tIns="0" rIns="0" bIns="0" anchor="ctr">
            <a:spAutoFit/>
          </a:bodyPr>
          <a:lstStyle/>
          <a:p>
            <a:pPr algn="ctr"/>
            <a:endParaRPr lang="ru-RU"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14" name="PlaceHolder 2"/>
          <p:cNvSpPr>
            <a:spLocks noGrp="1"/>
          </p:cNvSpPr>
          <p:nvPr>
            <p:ph type="body"/>
          </p:nvPr>
        </p:nvSpPr>
        <p:spPr>
          <a:xfrm>
            <a:off x="45720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15" name="PlaceHolder 3"/>
          <p:cNvSpPr>
            <a:spLocks noGrp="1"/>
          </p:cNvSpPr>
          <p:nvPr>
            <p:ph type="body"/>
          </p:nvPr>
        </p:nvSpPr>
        <p:spPr>
          <a:xfrm>
            <a:off x="4674240" y="1203390"/>
            <a:ext cx="4015800" cy="298296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16" name="PlaceHolder 4"/>
          <p:cNvSpPr>
            <a:spLocks noGrp="1"/>
          </p:cNvSpPr>
          <p:nvPr>
            <p:ph type="body"/>
          </p:nvPr>
        </p:nvSpPr>
        <p:spPr>
          <a:xfrm>
            <a:off x="457200" y="276156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18" name="PlaceHolder 2"/>
          <p:cNvSpPr>
            <a:spLocks noGrp="1"/>
          </p:cNvSpPr>
          <p:nvPr>
            <p:ph type="body"/>
          </p:nvPr>
        </p:nvSpPr>
        <p:spPr>
          <a:xfrm>
            <a:off x="457200" y="1203390"/>
            <a:ext cx="4015800" cy="298296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19" name="PlaceHolder 3"/>
          <p:cNvSpPr>
            <a:spLocks noGrp="1"/>
          </p:cNvSpPr>
          <p:nvPr>
            <p:ph type="body"/>
          </p:nvPr>
        </p:nvSpPr>
        <p:spPr>
          <a:xfrm>
            <a:off x="467424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20" name="PlaceHolder 4"/>
          <p:cNvSpPr>
            <a:spLocks noGrp="1"/>
          </p:cNvSpPr>
          <p:nvPr>
            <p:ph type="body"/>
          </p:nvPr>
        </p:nvSpPr>
        <p:spPr>
          <a:xfrm>
            <a:off x="4674240" y="276156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22" name="PlaceHolder 2"/>
          <p:cNvSpPr>
            <a:spLocks noGrp="1"/>
          </p:cNvSpPr>
          <p:nvPr>
            <p:ph type="body"/>
          </p:nvPr>
        </p:nvSpPr>
        <p:spPr>
          <a:xfrm>
            <a:off x="45720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23" name="PlaceHolder 3"/>
          <p:cNvSpPr>
            <a:spLocks noGrp="1"/>
          </p:cNvSpPr>
          <p:nvPr>
            <p:ph type="body"/>
          </p:nvPr>
        </p:nvSpPr>
        <p:spPr>
          <a:xfrm>
            <a:off x="467424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24" name="PlaceHolder 4"/>
          <p:cNvSpPr>
            <a:spLocks noGrp="1"/>
          </p:cNvSpPr>
          <p:nvPr>
            <p:ph type="body"/>
          </p:nvPr>
        </p:nvSpPr>
        <p:spPr>
          <a:xfrm>
            <a:off x="457200" y="2761560"/>
            <a:ext cx="822924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26" name="PlaceHolder 2"/>
          <p:cNvSpPr>
            <a:spLocks noGrp="1"/>
          </p:cNvSpPr>
          <p:nvPr>
            <p:ph type="body"/>
          </p:nvPr>
        </p:nvSpPr>
        <p:spPr>
          <a:xfrm>
            <a:off x="457200" y="1203390"/>
            <a:ext cx="822924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27" name="PlaceHolder 3"/>
          <p:cNvSpPr>
            <a:spLocks noGrp="1"/>
          </p:cNvSpPr>
          <p:nvPr>
            <p:ph type="body"/>
          </p:nvPr>
        </p:nvSpPr>
        <p:spPr>
          <a:xfrm>
            <a:off x="457200" y="2761560"/>
            <a:ext cx="822924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29" name="PlaceHolder 2"/>
          <p:cNvSpPr>
            <a:spLocks noGrp="1"/>
          </p:cNvSpPr>
          <p:nvPr>
            <p:ph type="body"/>
          </p:nvPr>
        </p:nvSpPr>
        <p:spPr>
          <a:xfrm>
            <a:off x="45720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0" name="PlaceHolder 3"/>
          <p:cNvSpPr>
            <a:spLocks noGrp="1"/>
          </p:cNvSpPr>
          <p:nvPr>
            <p:ph type="body"/>
          </p:nvPr>
        </p:nvSpPr>
        <p:spPr>
          <a:xfrm>
            <a:off x="4674240" y="120339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1" name="PlaceHolder 4"/>
          <p:cNvSpPr>
            <a:spLocks noGrp="1"/>
          </p:cNvSpPr>
          <p:nvPr>
            <p:ph type="body"/>
          </p:nvPr>
        </p:nvSpPr>
        <p:spPr>
          <a:xfrm>
            <a:off x="457200" y="276156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2" name="PlaceHolder 5"/>
          <p:cNvSpPr>
            <a:spLocks noGrp="1"/>
          </p:cNvSpPr>
          <p:nvPr>
            <p:ph type="body"/>
          </p:nvPr>
        </p:nvSpPr>
        <p:spPr>
          <a:xfrm>
            <a:off x="4674240" y="2761560"/>
            <a:ext cx="401580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457200" y="496000"/>
            <a:ext cx="8229240" cy="276999"/>
          </a:xfrm>
          <a:prstGeom prst="rect">
            <a:avLst/>
          </a:prstGeom>
        </p:spPr>
        <p:txBody>
          <a:bodyPr lIns="0" tIns="0" rIns="0" bIns="0" anchor="ctr">
            <a:spAutoFit/>
          </a:bodyPr>
          <a:lstStyle/>
          <a:p>
            <a:endParaRPr lang="ru-RU" sz="1800" b="0" strike="noStrike" spc="-1">
              <a:solidFill>
                <a:srgbClr val="000000"/>
              </a:solidFill>
              <a:latin typeface="Arial"/>
            </a:endParaRPr>
          </a:p>
        </p:txBody>
      </p:sp>
      <p:sp>
        <p:nvSpPr>
          <p:cNvPr id="34" name="PlaceHolder 2"/>
          <p:cNvSpPr>
            <a:spLocks noGrp="1"/>
          </p:cNvSpPr>
          <p:nvPr>
            <p:ph type="body"/>
          </p:nvPr>
        </p:nvSpPr>
        <p:spPr>
          <a:xfrm>
            <a:off x="457200" y="120339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5" name="PlaceHolder 3"/>
          <p:cNvSpPr>
            <a:spLocks noGrp="1"/>
          </p:cNvSpPr>
          <p:nvPr>
            <p:ph type="body"/>
          </p:nvPr>
        </p:nvSpPr>
        <p:spPr>
          <a:xfrm>
            <a:off x="3239640" y="120339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6" name="PlaceHolder 4"/>
          <p:cNvSpPr>
            <a:spLocks noGrp="1"/>
          </p:cNvSpPr>
          <p:nvPr>
            <p:ph type="body"/>
          </p:nvPr>
        </p:nvSpPr>
        <p:spPr>
          <a:xfrm>
            <a:off x="6022080" y="120339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7" name="PlaceHolder 5"/>
          <p:cNvSpPr>
            <a:spLocks noGrp="1"/>
          </p:cNvSpPr>
          <p:nvPr>
            <p:ph type="body"/>
          </p:nvPr>
        </p:nvSpPr>
        <p:spPr>
          <a:xfrm>
            <a:off x="457200" y="276156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8" name="PlaceHolder 6"/>
          <p:cNvSpPr>
            <a:spLocks noGrp="1"/>
          </p:cNvSpPr>
          <p:nvPr>
            <p:ph type="body"/>
          </p:nvPr>
        </p:nvSpPr>
        <p:spPr>
          <a:xfrm>
            <a:off x="3239640" y="276156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
        <p:nvSpPr>
          <p:cNvPr id="39" name="PlaceHolder 7"/>
          <p:cNvSpPr>
            <a:spLocks noGrp="1"/>
          </p:cNvSpPr>
          <p:nvPr>
            <p:ph type="body"/>
          </p:nvPr>
        </p:nvSpPr>
        <p:spPr>
          <a:xfrm>
            <a:off x="6022080" y="2761560"/>
            <a:ext cx="2649600" cy="1422630"/>
          </a:xfrm>
          <a:prstGeom prst="rect">
            <a:avLst/>
          </a:prstGeom>
        </p:spPr>
        <p:txBody>
          <a:bodyPr lIns="0" tIns="0" rIns="0" bIns="0">
            <a:normAutofit/>
          </a:bodyPr>
          <a:lstStyle/>
          <a:p>
            <a:endParaRPr lang="ru-RU" sz="1800" b="0" strike="noStrike" spc="-1">
              <a:solidFill>
                <a:srgbClr val="000000"/>
              </a:solidFill>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lum/>
          </a:blip>
          <a:srcRect/>
          <a:stretch>
            <a:fillRect t="-17000" b="-17000"/>
          </a:stretch>
        </a:blipFill>
        <a:effectLst/>
      </p:bgPr>
    </p:bg>
    <p:spTree>
      <p:nvGrpSpPr>
        <p:cNvPr id="1" name=""/>
        <p:cNvGrpSpPr/>
        <p:nvPr/>
      </p:nvGrpSpPr>
      <p:grpSpPr>
        <a:xfrm>
          <a:off x="0" y="0"/>
          <a:ext cx="0" cy="0"/>
          <a:chOff x="0" y="0"/>
          <a:chExt cx="0" cy="0"/>
        </a:xfrm>
      </p:grpSpPr>
      <p:sp>
        <p:nvSpPr>
          <p:cNvPr id="4" name="CustomShape 1"/>
          <p:cNvSpPr/>
          <p:nvPr/>
        </p:nvSpPr>
        <p:spPr>
          <a:xfrm>
            <a:off x="457200" y="4767390"/>
            <a:ext cx="2130480" cy="27135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5" name="CustomShape 2"/>
          <p:cNvSpPr/>
          <p:nvPr/>
        </p:nvSpPr>
        <p:spPr>
          <a:xfrm>
            <a:off x="3124080" y="4767390"/>
            <a:ext cx="2894400" cy="272700"/>
          </a:xfrm>
          <a:custGeom>
            <a:avLst/>
            <a:gdLst/>
            <a:ahLst/>
            <a:cxnLst/>
            <a:rect l="l" t="t" r="r" b="b"/>
            <a:pathLst>
              <a:path w="21600" h="21600">
                <a:moveTo>
                  <a:pt x="0" y="0"/>
                </a:moveTo>
                <a:lnTo>
                  <a:pt x="21600" y="0"/>
                </a:lnTo>
                <a:lnTo>
                  <a:pt x="21600" y="21600"/>
                </a:lnTo>
                <a:lnTo>
                  <a:pt x="0" y="21600"/>
                </a:lnTo>
                <a:lnTo>
                  <a:pt x="0" y="0"/>
                </a:lnTo>
                <a:close/>
              </a:path>
            </a:pathLst>
          </a:custGeom>
          <a:noFill/>
          <a:ln>
            <a:noFill/>
          </a:ln>
        </p:spPr>
        <p:style>
          <a:lnRef idx="0">
            <a:scrgbClr r="0" g="0" b="0"/>
          </a:lnRef>
          <a:fillRef idx="0">
            <a:scrgbClr r="0" g="0" b="0"/>
          </a:fillRef>
          <a:effectRef idx="0">
            <a:scrgbClr r="0" g="0" b="0"/>
          </a:effectRef>
          <a:fontRef idx="minor"/>
        </p:style>
      </p:sp>
      <p:sp>
        <p:nvSpPr>
          <p:cNvPr id="2" name="PlaceHolder 3"/>
          <p:cNvSpPr>
            <a:spLocks noGrp="1"/>
          </p:cNvSpPr>
          <p:nvPr>
            <p:ph type="title"/>
          </p:nvPr>
        </p:nvSpPr>
        <p:spPr>
          <a:xfrm>
            <a:off x="457200" y="205200"/>
            <a:ext cx="8229240" cy="858600"/>
          </a:xfrm>
          <a:prstGeom prst="rect">
            <a:avLst/>
          </a:prstGeom>
        </p:spPr>
        <p:txBody>
          <a:bodyPr lIns="0" tIns="0" rIns="0" bIns="0" anchor="ctr">
            <a:noAutofit/>
          </a:bodyPr>
          <a:lstStyle/>
          <a:p>
            <a:r>
              <a:rPr lang="ru-RU" sz="1800" b="0" strike="noStrike" spc="-1">
                <a:solidFill>
                  <a:srgbClr val="000000"/>
                </a:solidFill>
                <a:latin typeface="Arial"/>
              </a:rPr>
              <a:t>Для правки текста заглавия щёлкните мышью</a:t>
            </a:r>
          </a:p>
        </p:txBody>
      </p:sp>
      <p:sp>
        <p:nvSpPr>
          <p:cNvPr id="3" name="PlaceHolder 4"/>
          <p:cNvSpPr>
            <a:spLocks noGrp="1"/>
          </p:cNvSpPr>
          <p:nvPr>
            <p:ph type="body"/>
          </p:nvPr>
        </p:nvSpPr>
        <p:spPr>
          <a:xfrm>
            <a:off x="457200" y="1203390"/>
            <a:ext cx="8229240" cy="298296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ru-RU" sz="1800" b="0" strike="noStrike" spc="-1">
                <a:solidFill>
                  <a:srgbClr val="000000"/>
                </a:solidFill>
                <a:latin typeface="Arial"/>
              </a:rPr>
              <a:t>Для правки структуры щёлкните мышью</a:t>
            </a:r>
          </a:p>
          <a:p>
            <a:pPr marL="864000" lvl="1" indent="-324000">
              <a:spcBef>
                <a:spcPts val="1134"/>
              </a:spcBef>
              <a:buClr>
                <a:srgbClr val="000000"/>
              </a:buClr>
              <a:buSzPct val="75000"/>
              <a:buFont typeface="Symbol" charset="2"/>
              <a:buChar char=""/>
            </a:pPr>
            <a:r>
              <a:rPr lang="ru-RU" sz="1800" b="0" strike="noStrike" spc="-1">
                <a:solidFill>
                  <a:srgbClr val="000000"/>
                </a:solidFill>
                <a:latin typeface="Arial"/>
              </a:rPr>
              <a:t>Второй уровень структуры</a:t>
            </a:r>
          </a:p>
          <a:p>
            <a:pPr marL="1296000" lvl="2" indent="-288000">
              <a:spcBef>
                <a:spcPts val="850"/>
              </a:spcBef>
              <a:buClr>
                <a:srgbClr val="000000"/>
              </a:buClr>
              <a:buSzPct val="45000"/>
              <a:buFont typeface="Wingdings" charset="2"/>
              <a:buChar char=""/>
            </a:pPr>
            <a:r>
              <a:rPr lang="ru-RU" sz="1800" b="0" strike="noStrike" spc="-1">
                <a:solidFill>
                  <a:srgbClr val="000000"/>
                </a:solidFill>
                <a:latin typeface="Arial"/>
              </a:rPr>
              <a:t>Третий уровень структуры</a:t>
            </a:r>
          </a:p>
          <a:p>
            <a:pPr marL="1728000" lvl="3" indent="-216000">
              <a:spcBef>
                <a:spcPts val="567"/>
              </a:spcBef>
              <a:buClr>
                <a:srgbClr val="000000"/>
              </a:buClr>
              <a:buSzPct val="75000"/>
              <a:buFont typeface="Symbol" charset="2"/>
              <a:buChar char=""/>
            </a:pPr>
            <a:r>
              <a:rPr lang="ru-RU" sz="1800" b="0" strike="noStrike" spc="-1">
                <a:solidFill>
                  <a:srgbClr val="000000"/>
                </a:solidFill>
                <a:latin typeface="Arial"/>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000000"/>
                </a:solidFill>
                <a:latin typeface="Arial"/>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000000"/>
                </a:solidFill>
                <a:latin typeface="Arial"/>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000000"/>
                </a:solidFill>
                <a:latin typeface="Arial"/>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4.png"/><Relationship Id="rId3" Type="http://schemas.openxmlformats.org/officeDocument/2006/relationships/image" Target="../media/image11.jpeg"/><Relationship Id="rId7" Type="http://schemas.openxmlformats.org/officeDocument/2006/relationships/image" Target="../media/image15.png"/><Relationship Id="rId12"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4.jpeg"/><Relationship Id="rId11" Type="http://schemas.openxmlformats.org/officeDocument/2006/relationships/image" Target="../media/image19.png"/><Relationship Id="rId5" Type="http://schemas.openxmlformats.org/officeDocument/2006/relationships/image" Target="../media/image13.jpg"/><Relationship Id="rId10" Type="http://schemas.openxmlformats.org/officeDocument/2006/relationships/image" Target="../media/image18.png"/><Relationship Id="rId4" Type="http://schemas.openxmlformats.org/officeDocument/2006/relationships/image" Target="../media/image12.jpeg"/><Relationship Id="rId9"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image" Target="../media/image21.jpeg"/><Relationship Id="rId1" Type="http://schemas.openxmlformats.org/officeDocument/2006/relationships/slideLayout" Target="../slideLayouts/slideLayout6.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g"/><Relationship Id="rId2" Type="http://schemas.openxmlformats.org/officeDocument/2006/relationships/image" Target="../media/image27.jpeg"/><Relationship Id="rId1" Type="http://schemas.openxmlformats.org/officeDocument/2006/relationships/slideLayout" Target="../slideLayouts/slideLayout6.xml"/><Relationship Id="rId6" Type="http://schemas.openxmlformats.org/officeDocument/2006/relationships/image" Target="../media/image31.jpeg"/><Relationship Id="rId5" Type="http://schemas.openxmlformats.org/officeDocument/2006/relationships/image" Target="../media/image30.jpg"/><Relationship Id="rId4" Type="http://schemas.openxmlformats.org/officeDocument/2006/relationships/image" Target="../media/image29.jpe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4.png"/><Relationship Id="rId2" Type="http://schemas.openxmlformats.org/officeDocument/2006/relationships/image" Target="../media/image34.jpeg"/><Relationship Id="rId1" Type="http://schemas.openxmlformats.org/officeDocument/2006/relationships/slideLayout" Target="../slideLayouts/slideLayout5.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jpg"/></Relationships>
</file>

<file path=ppt/slides/_rels/slide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41.jpg"/></Relationships>
</file>

<file path=ppt/slides/_rels/slide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5.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image" Target="../media/image46.jpeg"/><Relationship Id="rId1" Type="http://schemas.openxmlformats.org/officeDocument/2006/relationships/slideLayout" Target="../slideLayouts/slideLayout5.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1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5.xml"/><Relationship Id="rId5" Type="http://schemas.openxmlformats.org/officeDocument/2006/relationships/image" Target="../media/image4.png"/><Relationship Id="rId4" Type="http://schemas.openxmlformats.org/officeDocument/2006/relationships/image" Target="../media/image54.jpg"/></Relationships>
</file>

<file path=ppt/slides/_rels/slide12.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4.png"/><Relationship Id="rId2" Type="http://schemas.openxmlformats.org/officeDocument/2006/relationships/image" Target="../media/image55.png"/><Relationship Id="rId1" Type="http://schemas.openxmlformats.org/officeDocument/2006/relationships/slideLayout" Target="../slideLayouts/slideLayout5.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jp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1.jpeg"/><Relationship Id="rId7" Type="http://schemas.openxmlformats.org/officeDocument/2006/relationships/image" Target="../media/image65.jpeg"/><Relationship Id="rId2" Type="http://schemas.openxmlformats.org/officeDocument/2006/relationships/image" Target="../media/image60.jpg"/><Relationship Id="rId1" Type="http://schemas.openxmlformats.org/officeDocument/2006/relationships/slideLayout" Target="../slideLayouts/slideLayout5.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14.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67.jpeg"/><Relationship Id="rId7" Type="http://schemas.openxmlformats.org/officeDocument/2006/relationships/image" Target="../media/image71.jpeg"/><Relationship Id="rId2" Type="http://schemas.openxmlformats.org/officeDocument/2006/relationships/image" Target="../media/image66.jpg"/><Relationship Id="rId1" Type="http://schemas.openxmlformats.org/officeDocument/2006/relationships/slideLayout" Target="../slideLayouts/slideLayout1.xml"/><Relationship Id="rId6" Type="http://schemas.openxmlformats.org/officeDocument/2006/relationships/image" Target="../media/image70.jpeg"/><Relationship Id="rId5" Type="http://schemas.openxmlformats.org/officeDocument/2006/relationships/image" Target="../media/image69.jpeg"/><Relationship Id="rId4" Type="http://schemas.openxmlformats.org/officeDocument/2006/relationships/image" Target="../media/image68.jpeg"/><Relationship Id="rId9" Type="http://schemas.openxmlformats.org/officeDocument/2006/relationships/image" Target="../media/image4.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74.jpeg"/><Relationship Id="rId7" Type="http://schemas.openxmlformats.org/officeDocument/2006/relationships/image" Target="../media/image78.jpeg"/><Relationship Id="rId2" Type="http://schemas.openxmlformats.org/officeDocument/2006/relationships/image" Target="../media/image73.jpeg"/><Relationship Id="rId1" Type="http://schemas.openxmlformats.org/officeDocument/2006/relationships/slideLayout" Target="../slideLayouts/slideLayout5.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0.jpeg"/><Relationship Id="rId7" Type="http://schemas.openxmlformats.org/officeDocument/2006/relationships/image" Target="../media/image84.jpeg"/><Relationship Id="rId2" Type="http://schemas.openxmlformats.org/officeDocument/2006/relationships/image" Target="../media/image79.jpeg"/><Relationship Id="rId1" Type="http://schemas.openxmlformats.org/officeDocument/2006/relationships/slideLayout" Target="../slideLayouts/slideLayout5.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86.jpeg"/><Relationship Id="rId7" Type="http://schemas.openxmlformats.org/officeDocument/2006/relationships/image" Target="../media/image90.jpeg"/><Relationship Id="rId2" Type="http://schemas.openxmlformats.org/officeDocument/2006/relationships/image" Target="../media/image85.jpeg"/><Relationship Id="rId1" Type="http://schemas.openxmlformats.org/officeDocument/2006/relationships/slideLayout" Target="../slideLayouts/slideLayout1.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18.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4.png"/><Relationship Id="rId2" Type="http://schemas.openxmlformats.org/officeDocument/2006/relationships/image" Target="../media/image91.jpeg"/><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jpeg"/><Relationship Id="rId4" Type="http://schemas.openxmlformats.org/officeDocument/2006/relationships/image" Target="../media/image93.png"/></Relationships>
</file>

<file path=ppt/slides/_rels/slide1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99.jpeg"/><Relationship Id="rId4" Type="http://schemas.openxmlformats.org/officeDocument/2006/relationships/image" Target="../media/image98.jpe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3.jpg"/><Relationship Id="rId4" Type="http://schemas.openxmlformats.org/officeDocument/2006/relationships/image" Target="../media/image10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CustomShape 1"/>
          <p:cNvSpPr/>
          <p:nvPr/>
        </p:nvSpPr>
        <p:spPr>
          <a:xfrm>
            <a:off x="251520" y="4015235"/>
            <a:ext cx="8640960" cy="1128265"/>
          </a:xfrm>
          <a:prstGeom prst="roundRect">
            <a:avLst/>
          </a:prstGeom>
          <a:ln/>
        </p:spPr>
        <p:style>
          <a:lnRef idx="0">
            <a:schemeClr val="accent1"/>
          </a:lnRef>
          <a:fillRef idx="3">
            <a:schemeClr val="accent1"/>
          </a:fillRef>
          <a:effectRef idx="3">
            <a:schemeClr val="accent1"/>
          </a:effectRef>
          <a:fontRef idx="minor">
            <a:schemeClr val="lt1"/>
          </a:fontRef>
        </p:style>
        <p:txBody>
          <a:bodyPr lIns="0" tIns="0" rIns="0" bIns="0" anchor="ctr">
            <a:noAutofit/>
          </a:bodyPr>
          <a:lstStyle/>
          <a:p>
            <a:pPr algn="ctr">
              <a:lnSpc>
                <a:spcPct val="100000"/>
              </a:lnSpc>
              <a:spcBef>
                <a:spcPts val="224"/>
              </a:spcBef>
            </a:pPr>
            <a:endParaRPr lang="ru-RU" sz="2400" b="0" strike="noStrike" spc="-1" dirty="0" smtClean="0">
              <a:latin typeface="Arial"/>
            </a:endParaRPr>
          </a:p>
          <a:p>
            <a:pPr algn="ctr">
              <a:spcBef>
                <a:spcPct val="0"/>
              </a:spcBef>
              <a:defRPr/>
            </a:pPr>
            <a:endParaRPr lang="ru-RU" altLang="ru-RU" sz="2000" b="1" spc="-1" dirty="0">
              <a:solidFill>
                <a:srgbClr val="000000"/>
              </a:solidFill>
              <a:latin typeface="Times New Roman"/>
            </a:endParaRPr>
          </a:p>
          <a:p>
            <a:pPr algn="ctr">
              <a:spcBef>
                <a:spcPct val="0"/>
              </a:spcBef>
              <a:defRPr/>
            </a:pPr>
            <a:r>
              <a:rPr lang="ru-RU" altLang="ru-RU" sz="1600" b="1" dirty="0" smtClean="0">
                <a:latin typeface="Times New Roman" pitchFamily="18" charset="0"/>
                <a:cs typeface="Times New Roman" pitchFamily="18" charset="0"/>
              </a:rPr>
              <a:t>Обзорно-информационный </a:t>
            </a:r>
            <a:r>
              <a:rPr lang="ru-RU" altLang="ru-RU" sz="1600" b="1" dirty="0">
                <a:latin typeface="Times New Roman" pitchFamily="18" charset="0"/>
                <a:cs typeface="Times New Roman" pitchFamily="18" charset="0"/>
              </a:rPr>
              <a:t>материал </a:t>
            </a:r>
            <a:r>
              <a:rPr lang="ru-RU" altLang="ru-RU" sz="1600" b="1" dirty="0" smtClean="0">
                <a:latin typeface="Times New Roman" pitchFamily="18" charset="0"/>
                <a:cs typeface="Times New Roman" pitchFamily="18" charset="0"/>
              </a:rPr>
              <a:t>проведения </a:t>
            </a:r>
            <a:r>
              <a:rPr lang="ru-RU" altLang="ru-RU" sz="1600" b="1" dirty="0">
                <a:latin typeface="Times New Roman" pitchFamily="18" charset="0"/>
                <a:cs typeface="Times New Roman" pitchFamily="18" charset="0"/>
              </a:rPr>
              <a:t>в </a:t>
            </a:r>
            <a:r>
              <a:rPr lang="ru-RU" altLang="ru-RU" sz="1600" b="1" dirty="0" smtClean="0">
                <a:latin typeface="Times New Roman" pitchFamily="18" charset="0"/>
                <a:cs typeface="Times New Roman" pitchFamily="18" charset="0"/>
              </a:rPr>
              <a:t>Стародубском муниципальном округе </a:t>
            </a:r>
            <a:r>
              <a:rPr lang="ru-RU" altLang="ru-RU" sz="1600" b="1" dirty="0">
                <a:latin typeface="Times New Roman" pitchFamily="18" charset="0"/>
                <a:cs typeface="Times New Roman" pitchFamily="18" charset="0"/>
              </a:rPr>
              <a:t>мероприятий, посвященных </a:t>
            </a:r>
            <a:r>
              <a:rPr lang="ru-RU" altLang="ru-RU" sz="1600" b="1" dirty="0" smtClean="0">
                <a:latin typeface="Times New Roman" pitchFamily="18" charset="0"/>
                <a:cs typeface="Times New Roman" pitchFamily="18" charset="0"/>
              </a:rPr>
              <a:t>Всемирному </a:t>
            </a:r>
            <a:r>
              <a:rPr lang="ru-RU" altLang="ru-RU" sz="1600" b="1" dirty="0">
                <a:latin typeface="Times New Roman" pitchFamily="18" charset="0"/>
                <a:cs typeface="Times New Roman" pitchFamily="18" charset="0"/>
              </a:rPr>
              <a:t>дню охраны труда </a:t>
            </a:r>
          </a:p>
          <a:p>
            <a:pPr algn="ctr">
              <a:spcBef>
                <a:spcPct val="0"/>
              </a:spcBef>
              <a:defRPr/>
            </a:pPr>
            <a:r>
              <a:rPr lang="ru-RU" altLang="ru-RU" sz="1600" b="1" dirty="0">
                <a:latin typeface="Times New Roman" pitchFamily="18" charset="0"/>
                <a:cs typeface="Times New Roman" pitchFamily="18" charset="0"/>
              </a:rPr>
              <a:t>по </a:t>
            </a:r>
            <a:r>
              <a:rPr lang="ru-RU" altLang="ru-RU" sz="1600" b="1" dirty="0" smtClean="0">
                <a:latin typeface="Times New Roman" pitchFamily="18" charset="0"/>
                <a:cs typeface="Times New Roman" pitchFamily="18" charset="0"/>
              </a:rPr>
              <a:t>теме:</a:t>
            </a:r>
            <a:r>
              <a:rPr lang="ru-RU" altLang="ru-RU" sz="1600" dirty="0" smtClean="0">
                <a:latin typeface="Times New Roman" pitchFamily="18" charset="0"/>
                <a:cs typeface="Times New Roman" pitchFamily="18" charset="0"/>
              </a:rPr>
              <a:t> </a:t>
            </a:r>
            <a:r>
              <a:rPr lang="ru-RU" sz="1600" b="1" dirty="0">
                <a:latin typeface="Times New Roman" pitchFamily="18" charset="0"/>
                <a:cs typeface="Times New Roman" pitchFamily="18" charset="0"/>
              </a:rPr>
              <a:t>«Революция в области охраны труда и техники безопасности: роль искусственного интеллекта и цифровизации на рабочем месте»</a:t>
            </a:r>
            <a:endParaRPr lang="ru-RU" altLang="ru-RU" sz="1600" dirty="0">
              <a:latin typeface="Times New Roman" pitchFamily="18" charset="0"/>
              <a:cs typeface="Times New Roman" pitchFamily="18" charset="0"/>
            </a:endParaRPr>
          </a:p>
          <a:p>
            <a:pPr algn="ctr">
              <a:lnSpc>
                <a:spcPct val="100000"/>
              </a:lnSpc>
              <a:spcBef>
                <a:spcPts val="224"/>
              </a:spcBef>
            </a:pPr>
            <a:endParaRPr lang="ru-RU" sz="2400" b="0" strike="noStrike" spc="-1" dirty="0">
              <a:solidFill>
                <a:schemeClr val="bg1"/>
              </a:solidFill>
              <a:latin typeface="Arial"/>
            </a:endParaRPr>
          </a:p>
          <a:p>
            <a:pPr algn="ctr">
              <a:lnSpc>
                <a:spcPct val="100000"/>
              </a:lnSpc>
              <a:spcBef>
                <a:spcPts val="224"/>
              </a:spcBef>
            </a:pPr>
            <a:endParaRPr lang="ru-RU" sz="2200" b="1" strike="noStrike" spc="-1" dirty="0" smtClean="0">
              <a:solidFill>
                <a:srgbClr val="000000"/>
              </a:solidFill>
              <a:latin typeface="+mj-lt"/>
              <a:ea typeface="Times New Roman"/>
            </a:endParaRPr>
          </a:p>
        </p:txBody>
      </p:sp>
      <p:sp>
        <p:nvSpPr>
          <p:cNvPr id="90" name="CustomShape 4"/>
          <p:cNvSpPr/>
          <p:nvPr/>
        </p:nvSpPr>
        <p:spPr>
          <a:xfrm>
            <a:off x="-12816" y="1802898"/>
            <a:ext cx="9144000" cy="371513"/>
          </a:xfrm>
          <a:prstGeom prst="rect">
            <a:avLst/>
          </a:prstGeom>
          <a:ln/>
        </p:spPr>
        <p:style>
          <a:lnRef idx="0">
            <a:schemeClr val="accent1"/>
          </a:lnRef>
          <a:fillRef idx="3">
            <a:schemeClr val="accent1"/>
          </a:fillRef>
          <a:effectRef idx="3">
            <a:schemeClr val="accent1"/>
          </a:effectRef>
          <a:fontRef idx="minor">
            <a:schemeClr val="lt1"/>
          </a:fontRef>
        </p:style>
        <p:txBody>
          <a:bodyPr wrap="square" lIns="90000" tIns="46800" rIns="90000" bIns="46800">
            <a:spAutoFit/>
          </a:bodyPr>
          <a:lstStyle/>
          <a:p>
            <a:pPr algn="ctr">
              <a:lnSpc>
                <a:spcPct val="100000"/>
              </a:lnSpc>
            </a:pPr>
            <a:r>
              <a:rPr lang="ru-RU" b="1" spc="-1" dirty="0" smtClean="0">
                <a:solidFill>
                  <a:schemeClr val="bg1"/>
                </a:solidFill>
                <a:latin typeface="+mj-lt"/>
                <a:ea typeface="Times New Roman"/>
              </a:rPr>
              <a:t>Администрация Стародубского муниципального округа </a:t>
            </a:r>
            <a:r>
              <a:rPr lang="ru-RU" b="1" strike="noStrike" spc="-1" dirty="0" smtClean="0">
                <a:solidFill>
                  <a:schemeClr val="bg1"/>
                </a:solidFill>
                <a:latin typeface="+mj-lt"/>
                <a:ea typeface="Times New Roman"/>
              </a:rPr>
              <a:t>Брянской </a:t>
            </a:r>
            <a:r>
              <a:rPr lang="ru-RU" b="1" strike="noStrike" spc="-1" dirty="0">
                <a:solidFill>
                  <a:schemeClr val="bg1"/>
                </a:solidFill>
                <a:latin typeface="+mj-lt"/>
                <a:ea typeface="Times New Roman"/>
              </a:rPr>
              <a:t>области</a:t>
            </a:r>
            <a:endParaRPr lang="ru-RU" b="0" strike="noStrike" spc="-1" dirty="0">
              <a:solidFill>
                <a:schemeClr val="bg1"/>
              </a:solidFill>
              <a:latin typeface="+mj-lt"/>
            </a:endParaRPr>
          </a:p>
        </p:txBody>
      </p:sp>
      <p:pic>
        <p:nvPicPr>
          <p:cNvPr id="91" name="Рисунок 8"/>
          <p:cNvPicPr/>
          <p:nvPr/>
        </p:nvPicPr>
        <p:blipFill>
          <a:blip r:embed="rId3"/>
          <a:stretch/>
        </p:blipFill>
        <p:spPr>
          <a:xfrm>
            <a:off x="251520" y="0"/>
            <a:ext cx="1547664" cy="1366176"/>
          </a:xfrm>
          <a:prstGeom prst="rect">
            <a:avLst/>
          </a:prstGeom>
          <a:ln>
            <a:noFill/>
          </a:ln>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16" y="0"/>
            <a:ext cx="9144000" cy="1828800"/>
          </a:xfrm>
          <a:prstGeom prst="rect">
            <a:avLst/>
          </a:prstGeom>
        </p:spPr>
      </p:pic>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36383" y="-169364"/>
            <a:ext cx="1071234" cy="14283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3347864" cy="2510898"/>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 y="2510898"/>
            <a:ext cx="3347863" cy="2510897"/>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05092" y="0"/>
            <a:ext cx="3338907" cy="2504180"/>
          </a:xfrm>
          <a:prstGeom prst="rect">
            <a:avLst/>
          </a:prstGeom>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val="0"/>
              </a:ext>
            </a:extLst>
          </a:blip>
          <a:srcRect l="6080" t="-8" r="15030"/>
          <a:stretch/>
        </p:blipFill>
        <p:spPr>
          <a:xfrm>
            <a:off x="3347865" y="-6718"/>
            <a:ext cx="2636668" cy="2510898"/>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16920" y="2504180"/>
            <a:ext cx="3351371" cy="2517615"/>
          </a:xfrm>
          <a:prstGeom prst="rect">
            <a:avLst/>
          </a:prstGeom>
        </p:spPr>
      </p:pic>
      <p:pic>
        <p:nvPicPr>
          <p:cNvPr id="11" name="Рисунок 10"/>
          <p:cNvPicPr>
            <a:picLocks noChangeAspect="1"/>
          </p:cNvPicPr>
          <p:nvPr/>
        </p:nvPicPr>
        <p:blipFill rotWithShape="1">
          <a:blip r:embed="rId7" cstate="print">
            <a:extLst>
              <a:ext uri="{28A0092B-C50C-407E-A947-70E740481C1C}">
                <a14:useLocalDpi xmlns:a14="http://schemas.microsoft.com/office/drawing/2010/main" val="0"/>
              </a:ext>
            </a:extLst>
          </a:blip>
          <a:srcRect r="14392"/>
          <a:stretch/>
        </p:blipFill>
        <p:spPr>
          <a:xfrm>
            <a:off x="3346876" y="2504180"/>
            <a:ext cx="2876372" cy="2519961"/>
          </a:xfrm>
          <a:prstGeom prst="rect">
            <a:avLst/>
          </a:prstGeom>
        </p:spPr>
      </p:pic>
      <p:sp>
        <p:nvSpPr>
          <p:cNvPr id="2" name="TextBox 1"/>
          <p:cNvSpPr txBox="1"/>
          <p:nvPr/>
        </p:nvSpPr>
        <p:spPr>
          <a:xfrm>
            <a:off x="3" y="4774168"/>
            <a:ext cx="2051717" cy="24622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ru-RU" sz="1000" b="1" dirty="0" smtClean="0">
                <a:solidFill>
                  <a:schemeClr val="bg1"/>
                </a:solidFill>
              </a:rPr>
              <a:t>Сквер 40-лет Победы</a:t>
            </a:r>
            <a:endParaRPr lang="ru-RU" sz="1000" b="1" dirty="0">
              <a:solidFill>
                <a:schemeClr val="bg1"/>
              </a:solidFill>
            </a:endParaRPr>
          </a:p>
        </p:txBody>
      </p:sp>
      <p:sp>
        <p:nvSpPr>
          <p:cNvPr id="13" name="TextBox 12"/>
          <p:cNvSpPr txBox="1"/>
          <p:nvPr/>
        </p:nvSpPr>
        <p:spPr>
          <a:xfrm>
            <a:off x="3346877" y="2257959"/>
            <a:ext cx="2089220" cy="24622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ru-RU" sz="1000" b="1" dirty="0" smtClean="0">
                <a:solidFill>
                  <a:schemeClr val="bg1"/>
                </a:solidFill>
              </a:rPr>
              <a:t>Парк им. А.И. Рубца</a:t>
            </a:r>
            <a:endParaRPr lang="ru-RU" sz="1000" b="1" dirty="0">
              <a:solidFill>
                <a:schemeClr val="bg1"/>
              </a:solidFill>
            </a:endParaRPr>
          </a:p>
        </p:txBody>
      </p:sp>
      <p:sp>
        <p:nvSpPr>
          <p:cNvPr id="3" name="TextBox 2"/>
          <p:cNvSpPr txBox="1"/>
          <p:nvPr/>
        </p:nvSpPr>
        <p:spPr>
          <a:xfrm>
            <a:off x="6012160" y="2110788"/>
            <a:ext cx="3186101" cy="40011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ru-RU" sz="1000" b="1" dirty="0"/>
              <a:t>Здание бывшей женской гимназии (школа им. Калинина) (1902)</a:t>
            </a:r>
            <a:endParaRPr lang="ru-RU" sz="1000" b="1" dirty="0">
              <a:solidFill>
                <a:schemeClr val="bg1"/>
              </a:solidFill>
            </a:endParaRPr>
          </a:p>
        </p:txBody>
      </p:sp>
      <p:sp>
        <p:nvSpPr>
          <p:cNvPr id="14" name="TextBox 13"/>
          <p:cNvSpPr txBox="1"/>
          <p:nvPr/>
        </p:nvSpPr>
        <p:spPr>
          <a:xfrm>
            <a:off x="899592" y="2264677"/>
            <a:ext cx="2051717" cy="24622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ru-RU" sz="1000" b="1" dirty="0" smtClean="0">
                <a:solidFill>
                  <a:schemeClr val="bg1"/>
                </a:solidFill>
              </a:rPr>
              <a:t>Сквер 40-лет Победы</a:t>
            </a:r>
            <a:endParaRPr lang="ru-RU" sz="1000" b="1" dirty="0">
              <a:solidFill>
                <a:schemeClr val="bg1"/>
              </a:solidFill>
            </a:endParaRPr>
          </a:p>
        </p:txBody>
      </p:sp>
      <p:sp>
        <p:nvSpPr>
          <p:cNvPr id="15" name="TextBox 14"/>
          <p:cNvSpPr txBox="1"/>
          <p:nvPr/>
        </p:nvSpPr>
        <p:spPr>
          <a:xfrm>
            <a:off x="6551724" y="4764752"/>
            <a:ext cx="2051717" cy="24622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ru-RU" sz="1000" b="1" dirty="0" smtClean="0">
                <a:solidFill>
                  <a:schemeClr val="bg1"/>
                </a:solidFill>
              </a:rPr>
              <a:t>Пл. Советская г. Стародуба</a:t>
            </a:r>
            <a:endParaRPr lang="ru-RU" sz="1000" b="1" dirty="0">
              <a:solidFill>
                <a:schemeClr val="bg1"/>
              </a:solidFill>
            </a:endParaRPr>
          </a:p>
        </p:txBody>
      </p:sp>
      <p:sp>
        <p:nvSpPr>
          <p:cNvPr id="5" name="TextBox 4"/>
          <p:cNvSpPr txBox="1"/>
          <p:nvPr/>
        </p:nvSpPr>
        <p:spPr>
          <a:xfrm>
            <a:off x="3347865" y="2859782"/>
            <a:ext cx="2875383" cy="246221"/>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ru-RU" sz="1000" b="1" dirty="0"/>
              <a:t>МАУ "Спортивный комплекс "Стародуб "</a:t>
            </a:r>
          </a:p>
        </p:txBody>
      </p:sp>
      <p:sp>
        <p:nvSpPr>
          <p:cNvPr id="7" name="Заголовок 6"/>
          <p:cNvSpPr>
            <a:spLocks noGrp="1"/>
          </p:cNvSpPr>
          <p:nvPr>
            <p:ph type="title"/>
          </p:nvPr>
        </p:nvSpPr>
        <p:spPr>
          <a:xfrm>
            <a:off x="-36512" y="-6718"/>
            <a:ext cx="9207146" cy="493464"/>
          </a:xfrm>
        </p:spPr>
        <p:style>
          <a:lnRef idx="0">
            <a:schemeClr val="accent2"/>
          </a:lnRef>
          <a:fillRef idx="3">
            <a:schemeClr val="accent2"/>
          </a:fillRef>
          <a:effectRef idx="3">
            <a:schemeClr val="accent2"/>
          </a:effectRef>
          <a:fontRef idx="minor">
            <a:schemeClr val="lt1"/>
          </a:fontRef>
        </p:style>
        <p:txBody>
          <a:bodyPr/>
          <a:lstStyle/>
          <a:p>
            <a:pPr algn="ctr"/>
            <a:r>
              <a:rPr lang="ru-RU" sz="1600" b="1" dirty="0" smtClean="0">
                <a:solidFill>
                  <a:schemeClr val="bg1"/>
                </a:solidFill>
              </a:rPr>
              <a:t>Стародубский муниципальный округ —</a:t>
            </a:r>
            <a:br>
              <a:rPr lang="ru-RU" sz="1600" b="1" dirty="0" smtClean="0">
                <a:solidFill>
                  <a:schemeClr val="bg1"/>
                </a:solidFill>
              </a:rPr>
            </a:br>
            <a:r>
              <a:rPr lang="ru-RU" sz="1600" b="1" dirty="0" smtClean="0">
                <a:solidFill>
                  <a:schemeClr val="bg1"/>
                </a:solidFill>
              </a:rPr>
              <a:t>  муниципальное образование в составе Брянской области</a:t>
            </a:r>
            <a:endParaRPr lang="ru-RU" sz="1600" b="1" u="sng" dirty="0">
              <a:solidFill>
                <a:schemeClr val="bg1"/>
              </a:solidFill>
            </a:endParaRPr>
          </a:p>
        </p:txBody>
      </p:sp>
      <p:pic>
        <p:nvPicPr>
          <p:cNvPr id="17" name="Рисунок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 y="-6718"/>
            <a:ext cx="1071234" cy="1428312"/>
          </a:xfrm>
          <a:prstGeom prst="rect">
            <a:avLst/>
          </a:prstGeom>
        </p:spPr>
      </p:pic>
    </p:spTree>
    <p:extLst>
      <p:ext uri="{BB962C8B-B14F-4D97-AF65-F5344CB8AC3E}">
        <p14:creationId xmlns:p14="http://schemas.microsoft.com/office/powerpoint/2010/main" val="15575761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330" y="1695707"/>
            <a:ext cx="3243371" cy="1621686"/>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64423" y="1695707"/>
            <a:ext cx="3587989" cy="1614596"/>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768" y="3300884"/>
            <a:ext cx="3275762" cy="1842616"/>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14041" y="3310303"/>
            <a:ext cx="3106761" cy="1864057"/>
          </a:xfrm>
          <a:prstGeom prst="rect">
            <a:avLst/>
          </a:prstGeom>
        </p:spPr>
      </p:pic>
      <p:pic>
        <p:nvPicPr>
          <p:cNvPr id="11" name="Рисунок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7768" y="0"/>
            <a:ext cx="2917098" cy="1687616"/>
          </a:xfrm>
          <a:prstGeom prst="rect">
            <a:avLst/>
          </a:prstGeom>
        </p:spPr>
      </p:pic>
      <p:pic>
        <p:nvPicPr>
          <p:cNvPr id="12" name="Рисунок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03619" y="3279442"/>
            <a:ext cx="2790136" cy="1858231"/>
          </a:xfrm>
          <a:prstGeom prst="rect">
            <a:avLst/>
          </a:prstGeom>
        </p:spPr>
      </p:pic>
      <p:sp>
        <p:nvSpPr>
          <p:cNvPr id="5" name="TextBox 4"/>
          <p:cNvSpPr txBox="1"/>
          <p:nvPr/>
        </p:nvSpPr>
        <p:spPr>
          <a:xfrm>
            <a:off x="4355976" y="1967864"/>
            <a:ext cx="184731" cy="369332"/>
          </a:xfrm>
          <a:prstGeom prst="rect">
            <a:avLst/>
          </a:prstGeom>
          <a:noFill/>
        </p:spPr>
        <p:txBody>
          <a:bodyPr wrap="none" rtlCol="0">
            <a:spAutoFit/>
          </a:bodyPr>
          <a:lstStyle/>
          <a:p>
            <a:endParaRPr lang="ru-RU" dirty="0"/>
          </a:p>
        </p:txBody>
      </p:sp>
      <p:sp>
        <p:nvSpPr>
          <p:cNvPr id="15" name="Прямоугольник 14"/>
          <p:cNvSpPr/>
          <p:nvPr/>
        </p:nvSpPr>
        <p:spPr>
          <a:xfrm>
            <a:off x="6870073" y="4891453"/>
            <a:ext cx="1657228"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ИП Ахламов А.В.</a:t>
            </a:r>
            <a:endParaRPr lang="ru-RU" sz="1000" b="1" dirty="0"/>
          </a:p>
        </p:txBody>
      </p:sp>
      <p:sp>
        <p:nvSpPr>
          <p:cNvPr id="17" name="Прямоугольник 16"/>
          <p:cNvSpPr/>
          <p:nvPr/>
        </p:nvSpPr>
        <p:spPr>
          <a:xfrm>
            <a:off x="251520" y="3054663"/>
            <a:ext cx="1979712"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ТнВ «Сыр Стародубский» </a:t>
            </a:r>
            <a:endParaRPr lang="ru-RU" sz="1000" b="1" dirty="0"/>
          </a:p>
        </p:txBody>
      </p:sp>
      <p:sp>
        <p:nvSpPr>
          <p:cNvPr id="19" name="Прямоугольник 18"/>
          <p:cNvSpPr/>
          <p:nvPr/>
        </p:nvSpPr>
        <p:spPr>
          <a:xfrm>
            <a:off x="3366120" y="3057556"/>
            <a:ext cx="1979712"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ООО «Красный Октябрь» </a:t>
            </a:r>
            <a:endParaRPr lang="ru-RU" sz="1000" b="1" dirty="0"/>
          </a:p>
        </p:txBody>
      </p:sp>
      <p:sp>
        <p:nvSpPr>
          <p:cNvPr id="20" name="Прямоугольник 19"/>
          <p:cNvSpPr/>
          <p:nvPr/>
        </p:nvSpPr>
        <p:spPr>
          <a:xfrm>
            <a:off x="521619" y="4897279"/>
            <a:ext cx="2070470"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Фермерское хозяйство Пуцко </a:t>
            </a:r>
            <a:endParaRPr lang="ru-RU" sz="1000" b="1" dirty="0"/>
          </a:p>
        </p:txBody>
      </p:sp>
      <p:sp>
        <p:nvSpPr>
          <p:cNvPr id="22" name="Прямоугольник 21"/>
          <p:cNvSpPr/>
          <p:nvPr/>
        </p:nvSpPr>
        <p:spPr>
          <a:xfrm>
            <a:off x="3560810" y="4928139"/>
            <a:ext cx="2070470"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ОАО  «Консервсушпрод»</a:t>
            </a:r>
            <a:endParaRPr lang="ru-RU" sz="1000" b="1" dirty="0"/>
          </a:p>
        </p:txBody>
      </p:sp>
      <p:pic>
        <p:nvPicPr>
          <p:cNvPr id="21" name="Picture 2" descr="https://ksprod.ru/bank/logo_kspro.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38200" y="4393067"/>
            <a:ext cx="496307" cy="500169"/>
          </a:xfrm>
          <a:prstGeom prst="rect">
            <a:avLst/>
          </a:prstGeom>
          <a:noFill/>
          <a:extLst>
            <a:ext uri="{909E8E84-426E-40DD-AFC4-6F175D3DCCD1}">
              <a14:hiddenFill xmlns:a14="http://schemas.microsoft.com/office/drawing/2010/main">
                <a:solidFill>
                  <a:srgbClr val="FFFFFF"/>
                </a:solidFill>
              </a14:hiddenFill>
            </a:ext>
          </a:extLst>
        </p:spPr>
      </p:pic>
      <p:pic>
        <p:nvPicPr>
          <p:cNvPr id="23" name="Рисунок 2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76236" y="1684697"/>
            <a:ext cx="2917519" cy="1658526"/>
          </a:xfrm>
          <a:prstGeom prst="rect">
            <a:avLst/>
          </a:prstGeom>
        </p:spPr>
      </p:pic>
      <p:sp>
        <p:nvSpPr>
          <p:cNvPr id="25" name="Прямоугольник 24"/>
          <p:cNvSpPr/>
          <p:nvPr/>
        </p:nvSpPr>
        <p:spPr>
          <a:xfrm>
            <a:off x="6762457" y="3097002"/>
            <a:ext cx="1979712" cy="246221"/>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ИП Довгалев М.М. </a:t>
            </a:r>
            <a:endParaRPr lang="ru-RU" sz="1000" b="1" dirty="0"/>
          </a:p>
        </p:txBody>
      </p:sp>
      <p:sp>
        <p:nvSpPr>
          <p:cNvPr id="27" name="Прямоугольник 26"/>
          <p:cNvSpPr/>
          <p:nvPr/>
        </p:nvSpPr>
        <p:spPr>
          <a:xfrm>
            <a:off x="251520" y="1441395"/>
            <a:ext cx="2161185" cy="254312"/>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ООО «Меленский картофель»</a:t>
            </a:r>
            <a:endParaRPr lang="ru-RU" sz="1000" b="1" dirty="0"/>
          </a:p>
        </p:txBody>
      </p:sp>
      <p:pic>
        <p:nvPicPr>
          <p:cNvPr id="30" name="Рисунок 29"/>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207007" y="11895"/>
            <a:ext cx="2886748" cy="1700285"/>
          </a:xfrm>
          <a:prstGeom prst="rect">
            <a:avLst/>
          </a:prstGeom>
        </p:spPr>
      </p:pic>
      <p:sp>
        <p:nvSpPr>
          <p:cNvPr id="32" name="Прямоугольник 31"/>
          <p:cNvSpPr/>
          <p:nvPr/>
        </p:nvSpPr>
        <p:spPr>
          <a:xfrm>
            <a:off x="6536395" y="1447476"/>
            <a:ext cx="2161185" cy="254312"/>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1000" b="1" dirty="0" smtClean="0"/>
              <a:t>ИП глава КФХ Свистунов М.М.</a:t>
            </a:r>
            <a:endParaRPr lang="ru-RU" sz="1000" b="1" dirty="0"/>
          </a:p>
        </p:txBody>
      </p:sp>
      <p:sp>
        <p:nvSpPr>
          <p:cNvPr id="34" name="Заголовок 27"/>
          <p:cNvSpPr txBox="1">
            <a:spLocks/>
          </p:cNvSpPr>
          <p:nvPr/>
        </p:nvSpPr>
        <p:spPr>
          <a:xfrm>
            <a:off x="0" y="0"/>
            <a:ext cx="8352927" cy="276999"/>
          </a:xfrm>
          <a:prstGeom prst="rect">
            <a:avLst/>
          </a:prstGeom>
        </p:spPr>
        <p:style>
          <a:lnRef idx="0">
            <a:schemeClr val="accent2"/>
          </a:lnRef>
          <a:fillRef idx="3">
            <a:schemeClr val="accent2"/>
          </a:fillRef>
          <a:effectRef idx="3">
            <a:schemeClr val="accent2"/>
          </a:effectRef>
          <a:fontRef idx="minor">
            <a:schemeClr val="lt1"/>
          </a:fontRef>
        </p:style>
        <p:txBody>
          <a:bodyPr lIns="0" tIns="0" rIns="0" bIns="0" anchor="ctr">
            <a:sp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b="1" dirty="0" smtClean="0"/>
              <a:t>Стародубский муниципальный округ Брянской области</a:t>
            </a:r>
            <a:endParaRPr lang="ru-RU" dirty="0"/>
          </a:p>
        </p:txBody>
      </p:sp>
      <p:pic>
        <p:nvPicPr>
          <p:cNvPr id="33" name="Рисунок 32"/>
          <p:cNvPicPr>
            <a:picLocks noChangeAspect="1"/>
          </p:cNvPicPr>
          <p:nvPr/>
        </p:nvPicPr>
        <p:blipFill rotWithShape="1">
          <a:blip r:embed="rId12" cstate="print">
            <a:extLst>
              <a:ext uri="{28A0092B-C50C-407E-A947-70E740481C1C}">
                <a14:useLocalDpi xmlns:a14="http://schemas.microsoft.com/office/drawing/2010/main" val="0"/>
              </a:ext>
            </a:extLst>
          </a:blip>
          <a:srcRect l="22681" t="31828" r="17512" b="14082"/>
          <a:stretch/>
        </p:blipFill>
        <p:spPr>
          <a:xfrm>
            <a:off x="2899330" y="267494"/>
            <a:ext cx="3307677" cy="1454848"/>
          </a:xfrm>
          <a:prstGeom prst="rect">
            <a:avLst/>
          </a:prstGeom>
        </p:spPr>
      </p:pic>
      <p:pic>
        <p:nvPicPr>
          <p:cNvPr id="24" name="Рисунок 2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481296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одзаголовок 9"/>
          <p:cNvSpPr>
            <a:spLocks noGrp="1"/>
          </p:cNvSpPr>
          <p:nvPr>
            <p:ph type="subTitle"/>
          </p:nvPr>
        </p:nvSpPr>
        <p:spPr/>
        <p:txBody>
          <a:bodyPr/>
          <a:lstStyle/>
          <a:p>
            <a:endParaRPr lang="ru-RU"/>
          </a:p>
        </p:txBody>
      </p:sp>
      <p:sp>
        <p:nvSpPr>
          <p:cNvPr id="2" name="Заголовок 1"/>
          <p:cNvSpPr>
            <a:spLocks noGrp="1"/>
          </p:cNvSpPr>
          <p:nvPr>
            <p:ph type="title" idx="4294967295"/>
          </p:nvPr>
        </p:nvSpPr>
        <p:spPr>
          <a:xfrm>
            <a:off x="5580063" y="0"/>
            <a:ext cx="3563937" cy="2715766"/>
          </a:xfrm>
        </p:spPr>
        <p:style>
          <a:lnRef idx="0">
            <a:schemeClr val="accent2"/>
          </a:lnRef>
          <a:fillRef idx="3">
            <a:schemeClr val="accent2"/>
          </a:fillRef>
          <a:effectRef idx="3">
            <a:schemeClr val="accent2"/>
          </a:effectRef>
          <a:fontRef idx="minor">
            <a:schemeClr val="lt1"/>
          </a:fontRef>
        </p:style>
        <p:txBody>
          <a:bodyPr/>
          <a:lstStyle/>
          <a:p>
            <a:pPr marL="360000"/>
            <a:r>
              <a:rPr lang="ru-RU" sz="1000" b="1" dirty="0" smtClean="0">
                <a:solidFill>
                  <a:schemeClr val="bg1"/>
                </a:solidFill>
              </a:rPr>
              <a:t>Образовательные учреждения Стародуба: </a:t>
            </a:r>
            <a:r>
              <a:rPr lang="ru-RU" sz="1000" dirty="0" smtClean="0">
                <a:solidFill>
                  <a:schemeClr val="bg1"/>
                </a:solidFill>
              </a:rPr>
              <a:t>Брянский аграрный техникум имени Героя России А. С. Зайцева, три средние школы, казачий кадетский корпус им. Героя Советского Союза А. Тарасенко, детская школа искусств им. А. И. Рубца, центр детского творчества, ЦЭВД «Весёлый экипаж» в составе Стародубского ЦДТ, физкультурно-оздоровительный комплекс</a:t>
            </a:r>
            <a:br>
              <a:rPr lang="ru-RU" sz="1000" dirty="0" smtClean="0">
                <a:solidFill>
                  <a:schemeClr val="bg1"/>
                </a:solidFill>
              </a:rPr>
            </a:br>
            <a:r>
              <a:rPr lang="ru-RU" sz="1000" dirty="0" smtClean="0">
                <a:solidFill>
                  <a:schemeClr val="bg1"/>
                </a:solidFill>
              </a:rPr>
              <a:t/>
            </a:r>
            <a:br>
              <a:rPr lang="ru-RU" sz="1000" dirty="0" smtClean="0">
                <a:solidFill>
                  <a:schemeClr val="bg1"/>
                </a:solidFill>
              </a:rPr>
            </a:br>
            <a:r>
              <a:rPr lang="ru-RU" sz="1000" b="1" dirty="0" smtClean="0">
                <a:solidFill>
                  <a:schemeClr val="bg1"/>
                </a:solidFill>
              </a:rPr>
              <a:t>Культурные учреждения</a:t>
            </a:r>
            <a:r>
              <a:rPr lang="ru-RU" sz="1000" dirty="0" smtClean="0">
                <a:solidFill>
                  <a:schemeClr val="bg1"/>
                </a:solidFill>
              </a:rPr>
              <a:t>:</a:t>
            </a:r>
            <a:br>
              <a:rPr lang="ru-RU" sz="1000" dirty="0" smtClean="0">
                <a:solidFill>
                  <a:schemeClr val="bg1"/>
                </a:solidFill>
              </a:rPr>
            </a:br>
            <a:r>
              <a:rPr lang="ru-RU" sz="1000" dirty="0" smtClean="0">
                <a:solidFill>
                  <a:schemeClr val="bg1"/>
                </a:solidFill>
              </a:rPr>
              <a:t>В Стародубе есть краеведческий музей, центральная городская библиотека, городская детская библиотека, Стародубский центральный Дом культуры. В декабре 20219 года в Доме культуры начал работу кинозал «Иллюзия».</a:t>
            </a:r>
            <a:br>
              <a:rPr lang="ru-RU" sz="1000" dirty="0" smtClean="0">
                <a:solidFill>
                  <a:schemeClr val="bg1"/>
                </a:solidFill>
              </a:rPr>
            </a:br>
            <a:endParaRPr lang="ru-RU" sz="1000" dirty="0">
              <a:solidFill>
                <a:schemeClr val="bg1"/>
              </a:solidFill>
            </a:endParaRPr>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r="8722"/>
          <a:stretch/>
        </p:blipFill>
        <p:spPr>
          <a:xfrm>
            <a:off x="1115616" y="1617092"/>
            <a:ext cx="4464496" cy="1230462"/>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b="18472"/>
          <a:stretch/>
        </p:blipFill>
        <p:spPr>
          <a:xfrm>
            <a:off x="28371" y="2576442"/>
            <a:ext cx="2174490" cy="1201571"/>
          </a:xfrm>
          <a:prstGeom prst="rect">
            <a:avLst/>
          </a:prstGeom>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3778013"/>
            <a:ext cx="2044803" cy="1368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1932331" cy="2576442"/>
          </a:xfrm>
          <a:prstGeom prst="rect">
            <a:avLst/>
          </a:prstGeom>
        </p:spPr>
      </p:pic>
      <p:pic>
        <p:nvPicPr>
          <p:cNvPr id="7" name="Рисунок 6"/>
          <p:cNvPicPr>
            <a:picLocks noChangeAspect="1"/>
          </p:cNvPicPr>
          <p:nvPr/>
        </p:nvPicPr>
        <p:blipFill rotWithShape="1">
          <a:blip r:embed="rId6" cstate="print">
            <a:extLst>
              <a:ext uri="{28A0092B-C50C-407E-A947-70E740481C1C}">
                <a14:useLocalDpi xmlns:a14="http://schemas.microsoft.com/office/drawing/2010/main" val="0"/>
              </a:ext>
            </a:extLst>
          </a:blip>
          <a:srcRect b="32657"/>
          <a:stretch/>
        </p:blipFill>
        <p:spPr>
          <a:xfrm>
            <a:off x="1926438" y="-31385"/>
            <a:ext cx="3653673" cy="1848359"/>
          </a:xfrm>
          <a:prstGeom prst="rect">
            <a:avLst/>
          </a:prstGeom>
        </p:spPr>
      </p:pic>
      <p:sp>
        <p:nvSpPr>
          <p:cNvPr id="8" name="Прямоугольник 7"/>
          <p:cNvSpPr/>
          <p:nvPr/>
        </p:nvSpPr>
        <p:spPr>
          <a:xfrm>
            <a:off x="1989078" y="-26633"/>
            <a:ext cx="3528391" cy="230832"/>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ru-RU" sz="900" b="1" dirty="0" smtClean="0"/>
              <a:t>Администрация Стародубского муниципального округа</a:t>
            </a:r>
            <a:endParaRPr lang="ru-RU" sz="900" b="1" dirty="0"/>
          </a:p>
        </p:txBody>
      </p:sp>
      <p:pic>
        <p:nvPicPr>
          <p:cNvPr id="9" name="Рисунок 8"/>
          <p:cNvPicPr>
            <a:picLocks noChangeAspect="1"/>
          </p:cNvPicPr>
          <p:nvPr/>
        </p:nvPicPr>
        <p:blipFill rotWithShape="1">
          <a:blip r:embed="rId7" cstate="print">
            <a:extLst>
              <a:ext uri="{28A0092B-C50C-407E-A947-70E740481C1C}">
                <a14:useLocalDpi xmlns:a14="http://schemas.microsoft.com/office/drawing/2010/main" val="0"/>
              </a:ext>
            </a:extLst>
          </a:blip>
          <a:srcRect l="13150" t="8285" r="13237" b="29234"/>
          <a:stretch/>
        </p:blipFill>
        <p:spPr>
          <a:xfrm>
            <a:off x="2044801" y="2893012"/>
            <a:ext cx="3535311" cy="2250488"/>
          </a:xfrm>
          <a:prstGeom prst="rect">
            <a:avLst/>
          </a:prstGeom>
        </p:spPr>
      </p:pic>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6854753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одзаголовок 9"/>
          <p:cNvSpPr>
            <a:spLocks noGrp="1"/>
          </p:cNvSpPr>
          <p:nvPr>
            <p:ph type="subTitle"/>
          </p:nvPr>
        </p:nvSpPr>
        <p:spPr/>
        <p:txBody>
          <a:bodyPr/>
          <a:lstStyle/>
          <a:p>
            <a:endParaRPr lang="ru-RU"/>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 y="1816973"/>
            <a:ext cx="3184041" cy="1929403"/>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3243692" cy="1816974"/>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7574" y="-31385"/>
            <a:ext cx="2772538" cy="1848359"/>
          </a:xfrm>
          <a:prstGeom prst="rect">
            <a:avLst/>
          </a:prstGeom>
        </p:spPr>
      </p:pic>
      <p:pic>
        <p:nvPicPr>
          <p:cNvPr id="11" name="Рисунок 10"/>
          <p:cNvPicPr>
            <a:picLocks noChangeAspect="1"/>
          </p:cNvPicPr>
          <p:nvPr/>
        </p:nvPicPr>
        <p:blipFill rotWithShape="1">
          <a:blip r:embed="rId5" cstate="print">
            <a:extLst>
              <a:ext uri="{28A0092B-C50C-407E-A947-70E740481C1C}">
                <a14:useLocalDpi xmlns:a14="http://schemas.microsoft.com/office/drawing/2010/main" val="0"/>
              </a:ext>
            </a:extLst>
          </a:blip>
          <a:srcRect l="4941" t="1426" b="10372"/>
          <a:stretch/>
        </p:blipFill>
        <p:spPr>
          <a:xfrm>
            <a:off x="2807574" y="1700855"/>
            <a:ext cx="2977940" cy="2072342"/>
          </a:xfrm>
          <a:prstGeom prst="rect">
            <a:avLst/>
          </a:prstGeom>
        </p:spPr>
      </p:pic>
      <p:pic>
        <p:nvPicPr>
          <p:cNvPr id="12" name="Рисунок 11"/>
          <p:cNvPicPr>
            <a:picLocks noChangeAspect="1"/>
          </p:cNvPicPr>
          <p:nvPr/>
        </p:nvPicPr>
        <p:blipFill rotWithShape="1">
          <a:blip r:embed="rId6" cstate="print">
            <a:extLst>
              <a:ext uri="{28A0092B-C50C-407E-A947-70E740481C1C}">
                <a14:useLocalDpi xmlns:a14="http://schemas.microsoft.com/office/drawing/2010/main" val="0"/>
              </a:ext>
            </a:extLst>
          </a:blip>
          <a:srcRect t="29169" r="21262" b="12320"/>
          <a:stretch/>
        </p:blipFill>
        <p:spPr>
          <a:xfrm>
            <a:off x="18736" y="3589178"/>
            <a:ext cx="2788838" cy="1554322"/>
          </a:xfrm>
          <a:prstGeom prst="rect">
            <a:avLst/>
          </a:prstGeom>
        </p:spPr>
      </p:pic>
      <p:pic>
        <p:nvPicPr>
          <p:cNvPr id="13" name="Рисунок 12"/>
          <p:cNvPicPr>
            <a:picLocks noChangeAspect="1"/>
          </p:cNvPicPr>
          <p:nvPr/>
        </p:nvPicPr>
        <p:blipFill rotWithShape="1">
          <a:blip r:embed="rId7">
            <a:extLst>
              <a:ext uri="{28A0092B-C50C-407E-A947-70E740481C1C}">
                <a14:useLocalDpi xmlns:a14="http://schemas.microsoft.com/office/drawing/2010/main" val="0"/>
              </a:ext>
            </a:extLst>
          </a:blip>
          <a:srcRect r="2009" b="23691"/>
          <a:stretch/>
        </p:blipFill>
        <p:spPr>
          <a:xfrm>
            <a:off x="2807574" y="3589178"/>
            <a:ext cx="3293865" cy="1554322"/>
          </a:xfrm>
          <a:prstGeom prst="rect">
            <a:avLst/>
          </a:prstGeom>
        </p:spPr>
      </p:pic>
      <p:pic>
        <p:nvPicPr>
          <p:cNvPr id="14" name="Рисунок 13"/>
          <p:cNvPicPr>
            <a:picLocks noChangeAspect="1"/>
          </p:cNvPicPr>
          <p:nvPr/>
        </p:nvPicPr>
        <p:blipFill rotWithShape="1">
          <a:blip r:embed="rId8" cstate="print">
            <a:extLst>
              <a:ext uri="{28A0092B-C50C-407E-A947-70E740481C1C}">
                <a14:useLocalDpi xmlns:a14="http://schemas.microsoft.com/office/drawing/2010/main" val="0"/>
              </a:ext>
            </a:extLst>
          </a:blip>
          <a:srcRect l="155" t="8874" r="7461" b="5900"/>
          <a:stretch/>
        </p:blipFill>
        <p:spPr>
          <a:xfrm>
            <a:off x="5580112" y="2682791"/>
            <a:ext cx="3563888" cy="2465832"/>
          </a:xfrm>
          <a:prstGeom prst="rect">
            <a:avLst/>
          </a:prstGeom>
        </p:spPr>
      </p:pic>
      <p:sp>
        <p:nvSpPr>
          <p:cNvPr id="15" name="Заголовок 1"/>
          <p:cNvSpPr txBox="1">
            <a:spLocks/>
          </p:cNvSpPr>
          <p:nvPr/>
        </p:nvSpPr>
        <p:spPr>
          <a:xfrm>
            <a:off x="5580112" y="-66706"/>
            <a:ext cx="3564933" cy="2926488"/>
          </a:xfrm>
          <a:prstGeom prst="rect">
            <a:avLst/>
          </a:prstGeom>
        </p:spPr>
        <p:style>
          <a:lnRef idx="0">
            <a:schemeClr val="accent2"/>
          </a:lnRef>
          <a:fillRef idx="3">
            <a:schemeClr val="accent2"/>
          </a:fillRef>
          <a:effectRef idx="3">
            <a:schemeClr val="accent2"/>
          </a:effectRef>
          <a:fontRef idx="minor">
            <a:schemeClr val="lt1"/>
          </a:fontRef>
        </p:style>
        <p:txBody>
          <a:bodyPr lIns="0" tIns="0" rIns="0" bIns="0" anchor="ctr">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ru-RU" sz="1000" dirty="0" smtClean="0">
                <a:solidFill>
                  <a:schemeClr val="bg1"/>
                </a:solidFill>
              </a:rPr>
              <a:t>Достопримечательности: </a:t>
            </a:r>
            <a:br>
              <a:rPr lang="ru-RU" sz="1000" dirty="0" smtClean="0">
                <a:solidFill>
                  <a:schemeClr val="bg1"/>
                </a:solidFill>
              </a:rPr>
            </a:br>
            <a:r>
              <a:rPr lang="ru-RU" sz="1000" dirty="0" smtClean="0">
                <a:solidFill>
                  <a:schemeClr val="bg1"/>
                </a:solidFill>
              </a:rPr>
              <a:t/>
            </a:r>
            <a:br>
              <a:rPr lang="ru-RU" sz="1000" dirty="0" smtClean="0">
                <a:solidFill>
                  <a:schemeClr val="bg1"/>
                </a:solidFill>
              </a:rPr>
            </a:br>
            <a:r>
              <a:rPr lang="ru-RU" sz="1000" dirty="0" smtClean="0">
                <a:solidFill>
                  <a:schemeClr val="bg1"/>
                </a:solidFill>
              </a:rPr>
              <a:t>Собор Рождества Христова (Казачий) </a:t>
            </a:r>
            <a:r>
              <a:rPr lang="ru-RU" sz="1000" dirty="0" smtClean="0"/>
              <a:t>(1677)</a:t>
            </a:r>
          </a:p>
          <a:p>
            <a:pPr algn="ctr"/>
            <a:r>
              <a:rPr lang="ru-RU" sz="1000" dirty="0" smtClean="0"/>
              <a:t> Богоявленская церковь (1789) </a:t>
            </a:r>
          </a:p>
          <a:p>
            <a:pPr algn="ctr"/>
            <a:r>
              <a:rPr lang="ru-RU" sz="1000" dirty="0" smtClean="0"/>
              <a:t>Храм Святого Николая (</a:t>
            </a:r>
            <a:r>
              <a:rPr lang="ru-RU" sz="1000" dirty="0" err="1" smtClean="0"/>
              <a:t>Староникольский</a:t>
            </a:r>
            <a:r>
              <a:rPr lang="ru-RU" sz="1000" dirty="0" smtClean="0"/>
              <a:t>) (1803) </a:t>
            </a:r>
          </a:p>
          <a:p>
            <a:pPr algn="ctr"/>
            <a:r>
              <a:rPr lang="ru-RU" sz="1000" dirty="0" smtClean="0"/>
              <a:t>Здание бывшей синагоги (ныне здание почты) </a:t>
            </a:r>
          </a:p>
          <a:p>
            <a:pPr algn="ctr"/>
            <a:r>
              <a:rPr lang="ru-RU" sz="1000" dirty="0" smtClean="0"/>
              <a:t>Памятный знак в честь посещения города императрицей Екатериной II в 1787 году Тюремный замок (архитектор Андриан Захаров, начало XIX века) </a:t>
            </a:r>
          </a:p>
          <a:p>
            <a:pPr algn="ctr"/>
            <a:r>
              <a:rPr lang="ru-RU" sz="1000" dirty="0" smtClean="0"/>
              <a:t>Здание бывшего духовного училища (Исправительная колония № 5) (2-я половина XIX века) </a:t>
            </a:r>
          </a:p>
          <a:p>
            <a:pPr algn="ctr"/>
            <a:r>
              <a:rPr lang="ru-RU" sz="1000" dirty="0" smtClean="0"/>
              <a:t>Здание бывшей мужской гимназии (фасад завода «Реле») (2-я половина XIX века) </a:t>
            </a:r>
          </a:p>
          <a:p>
            <a:pPr algn="ctr"/>
            <a:r>
              <a:rPr lang="ru-RU" sz="1000" dirty="0" smtClean="0"/>
              <a:t>Здание школы имени Ленина (1887) </a:t>
            </a:r>
          </a:p>
        </p:txBody>
      </p:sp>
      <p:pic>
        <p:nvPicPr>
          <p:cNvPr id="16" name="Рисунок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3936051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1036733" y="123478"/>
            <a:ext cx="7908250" cy="1008112"/>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b="1" dirty="0" smtClean="0">
                <a:effectLst/>
              </a:rPr>
              <a:t>Тема Всемирного дня охраны труда в 2025 году -  «Революция в области охраны труда и техники безопасности: роль искусственного интеллекта и цифровизации на рабочем месте».</a:t>
            </a:r>
            <a:endParaRPr lang="ru-RU" b="1" dirty="0"/>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632" y="1271312"/>
            <a:ext cx="2237124" cy="3172575"/>
          </a:xfrm>
          <a:prstGeom prst="rect">
            <a:avLst/>
          </a:prstGeom>
        </p:spPr>
      </p:pic>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84742" y="2899824"/>
            <a:ext cx="2160240" cy="2160240"/>
          </a:xfrm>
          <a:prstGeom prst="rect">
            <a:avLst/>
          </a:prstGeom>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12159" y="1276398"/>
            <a:ext cx="3026694" cy="1660478"/>
          </a:xfrm>
          <a:prstGeom prst="rect">
            <a:avLst/>
          </a:prstGeom>
        </p:spPr>
      </p:pic>
      <p:pic>
        <p:nvPicPr>
          <p:cNvPr id="11" name="Рисунок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78756" y="1271312"/>
            <a:ext cx="4608512" cy="3157833"/>
          </a:xfrm>
          <a:prstGeom prst="rect">
            <a:avLst/>
          </a:prstGeom>
        </p:spPr>
      </p:pic>
      <p:pic>
        <p:nvPicPr>
          <p:cNvPr id="12" name="Picture 2" descr="Picture backgroun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83768" y="3442956"/>
            <a:ext cx="2520280" cy="1681007"/>
          </a:xfrm>
          <a:prstGeom prst="rect">
            <a:avLst/>
          </a:prstGeom>
          <a:noFill/>
          <a:extLst>
            <a:ext uri="{909E8E84-426E-40DD-AFC4-6F175D3DCCD1}">
              <a14:hiddenFill xmlns:a14="http://schemas.microsoft.com/office/drawing/2010/main">
                <a:solidFill>
                  <a:srgbClr val="FFFFFF"/>
                </a:solidFill>
              </a14:hiddenFill>
            </a:ext>
          </a:extLst>
        </p:spPr>
      </p:pic>
      <p:pic>
        <p:nvPicPr>
          <p:cNvPr id="13" name="Рисунок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3694960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733" y="123478"/>
            <a:ext cx="7639722" cy="1144422"/>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dirty="0" smtClean="0"/>
              <a:t>24 апреля 2025 года  в ГБПОУ «Брянский аграрный техникум имени Героя России </a:t>
            </a:r>
            <a:r>
              <a:rPr lang="ru-RU" dirty="0" err="1" smtClean="0"/>
              <a:t>А.С.Зайцева</a:t>
            </a:r>
            <a:r>
              <a:rPr lang="ru-RU" dirty="0" smtClean="0"/>
              <a:t> </a:t>
            </a:r>
            <a:br>
              <a:rPr lang="ru-RU" dirty="0" smtClean="0"/>
            </a:br>
            <a:r>
              <a:rPr lang="ru-RU" dirty="0" smtClean="0"/>
              <a:t>Мастер – класс «Знатоки оказания первой помощи»</a:t>
            </a:r>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294721"/>
            <a:ext cx="2929059" cy="3435846"/>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8144" y="1267900"/>
            <a:ext cx="2829196" cy="3435846"/>
          </a:xfrm>
          <a:prstGeom prst="rect">
            <a:avLst/>
          </a:prstGeom>
        </p:spPr>
      </p:pic>
      <p:pic>
        <p:nvPicPr>
          <p:cNvPr id="3" name="Рисунок 2"/>
          <p:cNvPicPr>
            <a:picLocks noChangeAspect="1"/>
          </p:cNvPicPr>
          <p:nvPr/>
        </p:nvPicPr>
        <p:blipFill rotWithShape="1">
          <a:blip r:embed="rId4">
            <a:extLst>
              <a:ext uri="{28A0092B-C50C-407E-A947-70E740481C1C}">
                <a14:useLocalDpi xmlns:a14="http://schemas.microsoft.com/office/drawing/2010/main" val="0"/>
              </a:ext>
            </a:extLst>
          </a:blip>
          <a:srcRect l="25864" t="23942" r="32650" b="1922"/>
          <a:stretch/>
        </p:blipFill>
        <p:spPr>
          <a:xfrm>
            <a:off x="3323470" y="1267900"/>
            <a:ext cx="2569336" cy="3443551"/>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01" y="-89111"/>
            <a:ext cx="1071234" cy="1428312"/>
          </a:xfrm>
          <a:prstGeom prst="rect">
            <a:avLst/>
          </a:prstGeom>
        </p:spPr>
      </p:pic>
    </p:spTree>
    <p:extLst>
      <p:ext uri="{BB962C8B-B14F-4D97-AF65-F5344CB8AC3E}">
        <p14:creationId xmlns:p14="http://schemas.microsoft.com/office/powerpoint/2010/main" val="13122383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733" y="267494"/>
            <a:ext cx="7942610" cy="1440160"/>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sz="1600" dirty="0"/>
              <a:t>25 </a:t>
            </a:r>
            <a:r>
              <a:rPr lang="ru-RU" sz="1600" dirty="0" smtClean="0"/>
              <a:t>апреля 2025 года  работниками </a:t>
            </a:r>
            <a:r>
              <a:rPr lang="ru-RU" sz="1600" dirty="0"/>
              <a:t>Стародубской центральной библиотеки </a:t>
            </a:r>
            <a:r>
              <a:rPr lang="ru-RU" sz="1600" dirty="0" smtClean="0"/>
              <a:t> </a:t>
            </a:r>
            <a:r>
              <a:rPr lang="ru-RU" sz="1600" dirty="0"/>
              <a:t>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сельских </a:t>
            </a:r>
            <a:r>
              <a:rPr lang="ru-RU" sz="1600" dirty="0" smtClean="0"/>
              <a:t>библиотек. </a:t>
            </a:r>
            <a:endParaRPr lang="ru-RU" sz="1600"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t="22955" r="14401" b="1"/>
          <a:stretch/>
        </p:blipFill>
        <p:spPr>
          <a:xfrm>
            <a:off x="251520" y="1851670"/>
            <a:ext cx="4608512" cy="3110963"/>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t="24509" r="17379"/>
          <a:stretch/>
        </p:blipFill>
        <p:spPr>
          <a:xfrm>
            <a:off x="4439597" y="1851670"/>
            <a:ext cx="4539747" cy="3110963"/>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0545829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733" y="28955"/>
            <a:ext cx="7927755" cy="1532334"/>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dirty="0" smtClean="0"/>
              <a:t>28 апреля 2025 года сотрудники Стародубской центральной библиотеки провели интеллектуально – игровую викторину</a:t>
            </a:r>
            <a:br>
              <a:rPr lang="ru-RU" dirty="0" smtClean="0"/>
            </a:br>
            <a:r>
              <a:rPr lang="ru-RU" dirty="0" smtClean="0"/>
              <a:t> «Скажем «Да!» охране труда!» для студентов  ГБПОУ «Брянский аграрный техникум имени Героя России А.С. Зайцева» г. Стародуба</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1635646"/>
            <a:ext cx="4365104" cy="3273828"/>
          </a:xfrm>
          <a:prstGeom prst="rect">
            <a:avLst/>
          </a:prstGeo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t="3600"/>
          <a:stretch/>
        </p:blipFill>
        <p:spPr>
          <a:xfrm>
            <a:off x="5652120" y="1635646"/>
            <a:ext cx="2547052" cy="3273828"/>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40499483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732" y="123478"/>
            <a:ext cx="7662151" cy="936104"/>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dirty="0">
                <a:solidFill>
                  <a:schemeClr val="lt1"/>
                </a:solidFill>
                <a:latin typeface="+mn-lt"/>
                <a:ea typeface="+mn-ea"/>
                <a:cs typeface="+mn-cs"/>
              </a:rPr>
              <a:t>МКУ «Служба хозяйственного и транспортного обслуживания</a:t>
            </a:r>
            <a:r>
              <a:rPr lang="ru-RU" dirty="0" smtClean="0">
                <a:solidFill>
                  <a:schemeClr val="lt1"/>
                </a:solidFill>
                <a:latin typeface="+mn-lt"/>
                <a:ea typeface="+mn-ea"/>
                <a:cs typeface="+mn-cs"/>
              </a:rPr>
              <a:t>»</a:t>
            </a:r>
            <a:br>
              <a:rPr lang="ru-RU" dirty="0" smtClean="0">
                <a:solidFill>
                  <a:schemeClr val="lt1"/>
                </a:solidFill>
                <a:latin typeface="+mn-lt"/>
                <a:ea typeface="+mn-ea"/>
                <a:cs typeface="+mn-cs"/>
              </a:rPr>
            </a:br>
            <a:r>
              <a:rPr lang="ru-RU" dirty="0" smtClean="0"/>
              <a:t>Лекция для сотрудников службы на тему: «</a:t>
            </a:r>
            <a:r>
              <a:rPr lang="ru-RU" dirty="0" smtClean="0">
                <a:solidFill>
                  <a:schemeClr val="lt1"/>
                </a:solidFill>
                <a:latin typeface="+mn-lt"/>
                <a:ea typeface="+mn-ea"/>
                <a:cs typeface="+mn-cs"/>
              </a:rPr>
              <a:t>Умные </a:t>
            </a:r>
            <a:r>
              <a:rPr lang="ru-RU" dirty="0">
                <a:solidFill>
                  <a:schemeClr val="lt1"/>
                </a:solidFill>
                <a:latin typeface="+mn-lt"/>
                <a:ea typeface="+mn-ea"/>
                <a:cs typeface="+mn-cs"/>
              </a:rPr>
              <a:t>СИЗ»</a:t>
            </a:r>
            <a:r>
              <a:rPr lang="ru-RU" dirty="0" smtClean="0">
                <a:solidFill>
                  <a:schemeClr val="lt1"/>
                </a:solidFill>
                <a:latin typeface="+mn-lt"/>
                <a:ea typeface="+mn-ea"/>
                <a:cs typeface="+mn-cs"/>
              </a:rPr>
              <a:t> </a:t>
            </a:r>
            <a:endParaRPr lang="ru-RU" dirty="0"/>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833" y="1184986"/>
            <a:ext cx="3347864" cy="1506539"/>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1560" y="2643758"/>
            <a:ext cx="3290450" cy="1480703"/>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2893" y="1184986"/>
            <a:ext cx="3375991" cy="1519196"/>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48064" y="2707534"/>
            <a:ext cx="3294089" cy="1482340"/>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43808" y="3579862"/>
            <a:ext cx="3131840" cy="1409328"/>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15946" y="1159156"/>
            <a:ext cx="1706947" cy="2420706"/>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3048620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6732" y="256285"/>
            <a:ext cx="7999763" cy="1396353"/>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dirty="0" smtClean="0"/>
              <a:t>25 апреля 2025 года в Стародубском райпо были 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торговли </a:t>
            </a:r>
            <a:endParaRPr lang="ru-RU" dirty="0"/>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l="6074" r="34213"/>
          <a:stretch/>
        </p:blipFill>
        <p:spPr>
          <a:xfrm rot="5400000">
            <a:off x="163408" y="2288014"/>
            <a:ext cx="3053138" cy="2300849"/>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13669" r="18888"/>
          <a:stretch/>
        </p:blipFill>
        <p:spPr>
          <a:xfrm rot="5400000">
            <a:off x="6010195" y="2429698"/>
            <a:ext cx="3041327" cy="2029289"/>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59832" y="1947883"/>
            <a:ext cx="3236951" cy="3017124"/>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33390147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55815" y="3003798"/>
            <a:ext cx="2896305" cy="2074931"/>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6136" y="1322151"/>
            <a:ext cx="3122340" cy="2762906"/>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2593" y="1322151"/>
            <a:ext cx="2784309" cy="2088232"/>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97859" y="1300167"/>
            <a:ext cx="2554261" cy="1923678"/>
          </a:xfrm>
          <a:prstGeom prst="rect">
            <a:avLst/>
          </a:prstGeom>
        </p:spPr>
      </p:pic>
      <p:pic>
        <p:nvPicPr>
          <p:cNvPr id="7" name="Рисунок 6"/>
          <p:cNvPicPr>
            <a:picLocks noChangeAspect="1"/>
          </p:cNvPicPr>
          <p:nvPr/>
        </p:nvPicPr>
        <p:blipFill rotWithShape="1">
          <a:blip r:embed="rId6" cstate="print">
            <a:extLst>
              <a:ext uri="{28A0092B-C50C-407E-A947-70E740481C1C}">
                <a14:useLocalDpi xmlns:a14="http://schemas.microsoft.com/office/drawing/2010/main" val="0"/>
              </a:ext>
            </a:extLst>
          </a:blip>
          <a:srcRect l="10776" t="8630" r="7671" b="12146"/>
          <a:stretch/>
        </p:blipFill>
        <p:spPr>
          <a:xfrm>
            <a:off x="291788" y="3223845"/>
            <a:ext cx="2545918" cy="1854884"/>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
        <p:nvSpPr>
          <p:cNvPr id="2" name="Заголовок 1"/>
          <p:cNvSpPr>
            <a:spLocks noGrp="1"/>
          </p:cNvSpPr>
          <p:nvPr>
            <p:ph type="title"/>
          </p:nvPr>
        </p:nvSpPr>
        <p:spPr>
          <a:xfrm>
            <a:off x="1036733" y="209714"/>
            <a:ext cx="7927755" cy="1089660"/>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sz="1600" dirty="0" smtClean="0"/>
              <a:t>28 апреля 2025 года в МБДОУ д/с №12 «Березка»  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a:t>
            </a:r>
            <a:endParaRPr lang="ru-RU" sz="1600" dirty="0"/>
          </a:p>
        </p:txBody>
      </p:sp>
    </p:spTree>
    <p:extLst>
      <p:ext uri="{BB962C8B-B14F-4D97-AF65-F5344CB8AC3E}">
        <p14:creationId xmlns:p14="http://schemas.microsoft.com/office/powerpoint/2010/main" val="463610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322642"/>
            <a:ext cx="8712968" cy="553998"/>
          </a:xfrm>
        </p:spPr>
        <p:txBody>
          <a:bodyPr/>
          <a:lstStyle/>
          <a:p>
            <a:r>
              <a:rPr lang="ru-RU" dirty="0"/>
              <a:t/>
            </a:r>
            <a:br>
              <a:rPr lang="ru-RU" dirty="0"/>
            </a:br>
            <a:endParaRPr lang="ru-RU"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126358"/>
            <a:ext cx="4144991" cy="2309991"/>
          </a:xfrm>
          <a:prstGeom prst="rect">
            <a:avLst/>
          </a:prstGeo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123478"/>
            <a:ext cx="2448272" cy="3264363"/>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6069599" y="-299735"/>
            <a:ext cx="2504875" cy="3339833"/>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80580" y="2622619"/>
            <a:ext cx="3111372" cy="2201742"/>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23224" y="2436350"/>
            <a:ext cx="3392962" cy="2411146"/>
          </a:xfrm>
          <a:prstGeom prst="rect">
            <a:avLst/>
          </a:prstGeom>
        </p:spPr>
      </p:pic>
      <p:pic>
        <p:nvPicPr>
          <p:cNvPr id="11" name="Рисунок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0800000" flipV="1">
            <a:off x="91708" y="2829447"/>
            <a:ext cx="2754459" cy="1994915"/>
          </a:xfrm>
          <a:prstGeom prst="rect">
            <a:avLst/>
          </a:prstGeom>
        </p:spPr>
      </p:pic>
      <p:sp>
        <p:nvSpPr>
          <p:cNvPr id="3" name="TextBox 2"/>
          <p:cNvSpPr txBox="1"/>
          <p:nvPr/>
        </p:nvSpPr>
        <p:spPr>
          <a:xfrm>
            <a:off x="3131840" y="1923678"/>
            <a:ext cx="2160240" cy="523220"/>
          </a:xfrm>
          <a:prstGeom prst="rect">
            <a:avLst/>
          </a:prstGeom>
          <a:noFill/>
        </p:spPr>
        <p:txBody>
          <a:bodyPr wrap="square" rtlCol="0">
            <a:spAutoFit/>
          </a:bodyPr>
          <a:lstStyle/>
          <a:p>
            <a:pPr algn="ctr"/>
            <a:r>
              <a:rPr lang="ru-RU" sz="2800" b="1" dirty="0" smtClean="0">
                <a:solidFill>
                  <a:srgbClr val="FF0000"/>
                </a:solidFill>
                <a:latin typeface="+mj-lt"/>
              </a:rPr>
              <a:t>2025</a:t>
            </a:r>
            <a:endParaRPr lang="ru-RU" sz="2800" b="1" dirty="0">
              <a:solidFill>
                <a:srgbClr val="FF0000"/>
              </a:solidFill>
              <a:latin typeface="+mj-lt"/>
            </a:endParaRPr>
          </a:p>
        </p:txBody>
      </p:sp>
      <p:pic>
        <p:nvPicPr>
          <p:cNvPr id="13" name="Рисунок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36450126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608" y="2234224"/>
            <a:ext cx="3618387" cy="2713789"/>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608" y="93294"/>
            <a:ext cx="3025171" cy="2140742"/>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36730" y="105909"/>
            <a:ext cx="2063035" cy="2921113"/>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53918" y="100571"/>
            <a:ext cx="2090082" cy="293179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30779" y="105910"/>
            <a:ext cx="2127839" cy="2921113"/>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0152" y="2752682"/>
            <a:ext cx="3031181" cy="2195331"/>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47914" y="2757990"/>
            <a:ext cx="3192238" cy="2190023"/>
          </a:xfrm>
          <a:prstGeom prst="rect">
            <a:avLst/>
          </a:prstGeom>
        </p:spPr>
      </p:pic>
      <p:pic>
        <p:nvPicPr>
          <p:cNvPr id="12" name="Рисунок 1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5977653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036732" y="195486"/>
            <a:ext cx="7649707" cy="716013"/>
          </a:xfrm>
        </p:spPr>
        <p:style>
          <a:lnRef idx="0">
            <a:schemeClr val="accent1"/>
          </a:lnRef>
          <a:fillRef idx="3">
            <a:schemeClr val="accent1"/>
          </a:fillRef>
          <a:effectRef idx="3">
            <a:schemeClr val="accent1"/>
          </a:effectRef>
          <a:fontRef idx="minor">
            <a:schemeClr val="lt1"/>
          </a:fontRef>
        </p:style>
        <p:txBody>
          <a:bodyPr/>
          <a:lstStyle/>
          <a:p>
            <a:pPr algn="ctr"/>
            <a:r>
              <a:rPr lang="ru-RU" dirty="0" smtClean="0">
                <a:solidFill>
                  <a:schemeClr val="bg1"/>
                </a:solidFill>
              </a:rPr>
              <a:t>Награждение победителей муниципального этапа областного конкурса детского рисунка «Охрана труда глазами детей − 2025»</a:t>
            </a:r>
            <a:endParaRPr lang="ru-RU" dirty="0">
              <a:solidFill>
                <a:schemeClr val="bg1"/>
              </a:solidFill>
            </a:endParaRPr>
          </a:p>
        </p:txBody>
      </p:sp>
      <p:pic>
        <p:nvPicPr>
          <p:cNvPr id="9" name="Рисунок 8"/>
          <p:cNvPicPr>
            <a:picLocks noChangeAspect="1"/>
          </p:cNvPicPr>
          <p:nvPr/>
        </p:nvPicPr>
        <p:blipFill rotWithShape="1">
          <a:blip r:embed="rId2" cstate="print">
            <a:extLst>
              <a:ext uri="{28A0092B-C50C-407E-A947-70E740481C1C}">
                <a14:useLocalDpi xmlns:a14="http://schemas.microsoft.com/office/drawing/2010/main" val="0"/>
              </a:ext>
            </a:extLst>
          </a:blip>
          <a:srcRect l="10004" t="8775" r="8184" b="3428"/>
          <a:stretch/>
        </p:blipFill>
        <p:spPr>
          <a:xfrm>
            <a:off x="3131840" y="987574"/>
            <a:ext cx="2911875" cy="2343705"/>
          </a:xfrm>
          <a:prstGeom prst="rect">
            <a:avLst/>
          </a:prstGeom>
        </p:spPr>
      </p:pic>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9539" y="987574"/>
            <a:ext cx="2327880" cy="2958107"/>
          </a:xfrm>
          <a:prstGeom prst="rect">
            <a:avLst/>
          </a:prstGeom>
        </p:spPr>
      </p:pic>
      <p:pic>
        <p:nvPicPr>
          <p:cNvPr id="14" name="Рисунок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7209" y="987574"/>
            <a:ext cx="3007997" cy="2255998"/>
          </a:xfrm>
          <a:prstGeom prst="rect">
            <a:avLst/>
          </a:prstGeom>
        </p:spPr>
      </p:pic>
      <p:pic>
        <p:nvPicPr>
          <p:cNvPr id="17" name="Рисунок 16"/>
          <p:cNvPicPr>
            <a:picLocks noChangeAspect="1"/>
          </p:cNvPicPr>
          <p:nvPr/>
        </p:nvPicPr>
        <p:blipFill rotWithShape="1">
          <a:blip r:embed="rId5" cstate="print">
            <a:extLst>
              <a:ext uri="{28A0092B-C50C-407E-A947-70E740481C1C}">
                <a14:useLocalDpi xmlns:a14="http://schemas.microsoft.com/office/drawing/2010/main" val="0"/>
              </a:ext>
            </a:extLst>
          </a:blip>
          <a:srcRect t="12145" b="13003"/>
          <a:stretch/>
        </p:blipFill>
        <p:spPr>
          <a:xfrm>
            <a:off x="467544" y="2666374"/>
            <a:ext cx="2448272" cy="2443426"/>
          </a:xfrm>
          <a:prstGeom prst="rect">
            <a:avLst/>
          </a:prstGeom>
        </p:spPr>
      </p:pic>
      <p:pic>
        <p:nvPicPr>
          <p:cNvPr id="18" name="Рисунок 17"/>
          <p:cNvPicPr>
            <a:picLocks noChangeAspect="1"/>
          </p:cNvPicPr>
          <p:nvPr/>
        </p:nvPicPr>
        <p:blipFill rotWithShape="1">
          <a:blip r:embed="rId6" cstate="print">
            <a:extLst>
              <a:ext uri="{28A0092B-C50C-407E-A947-70E740481C1C}">
                <a14:useLocalDpi xmlns:a14="http://schemas.microsoft.com/office/drawing/2010/main" val="0"/>
              </a:ext>
            </a:extLst>
          </a:blip>
          <a:srcRect l="-1" t="11768" r="5225" b="12822"/>
          <a:stretch/>
        </p:blipFill>
        <p:spPr>
          <a:xfrm>
            <a:off x="3276847" y="2682348"/>
            <a:ext cx="2304258" cy="2444612"/>
          </a:xfrm>
          <a:prstGeom prst="rect">
            <a:avLst/>
          </a:prstGeom>
        </p:spPr>
      </p:pic>
      <p:pic>
        <p:nvPicPr>
          <p:cNvPr id="3" name="Рисунок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164288" y="2686292"/>
            <a:ext cx="1728192" cy="2306658"/>
          </a:xfrm>
          <a:prstGeom prst="rect">
            <a:avLst/>
          </a:prstGeom>
        </p:spPr>
      </p:pic>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21087385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9756" y="1122183"/>
            <a:ext cx="3536557" cy="1989314"/>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8471" y="1122183"/>
            <a:ext cx="2660012" cy="2660012"/>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1466" y="3079081"/>
            <a:ext cx="3425813" cy="1927020"/>
          </a:xfrm>
          <a:prstGeom prst="rect">
            <a:avLst/>
          </a:prstGeom>
        </p:spPr>
      </p:pic>
      <p:sp>
        <p:nvSpPr>
          <p:cNvPr id="2" name="Заголовок 1"/>
          <p:cNvSpPr>
            <a:spLocks noGrp="1"/>
          </p:cNvSpPr>
          <p:nvPr>
            <p:ph type="title"/>
          </p:nvPr>
        </p:nvSpPr>
        <p:spPr>
          <a:xfrm>
            <a:off x="971600" y="123478"/>
            <a:ext cx="8064896" cy="998705"/>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sz="1400" b="1" dirty="0" smtClean="0"/>
              <a:t>В период </a:t>
            </a:r>
            <a:r>
              <a:rPr lang="ru-RU" sz="1400" b="1" dirty="0" smtClean="0">
                <a:solidFill>
                  <a:schemeClr val="bg1"/>
                </a:solidFill>
              </a:rPr>
              <a:t>с 3 по 22 апреля  проведен муниципальный конкурс </a:t>
            </a:r>
            <a:br>
              <a:rPr lang="ru-RU" sz="1400" b="1" dirty="0" smtClean="0">
                <a:solidFill>
                  <a:schemeClr val="bg1"/>
                </a:solidFill>
              </a:rPr>
            </a:br>
            <a:r>
              <a:rPr lang="ru-RU" sz="1400" b="1" dirty="0" smtClean="0">
                <a:solidFill>
                  <a:schemeClr val="bg1"/>
                </a:solidFill>
              </a:rPr>
              <a:t>«Лучший уголок по охране труда» в организациях Стародубского муниципального округа</a:t>
            </a:r>
            <a:r>
              <a:rPr lang="ru-RU" sz="1400" b="1" dirty="0" smtClean="0"/>
              <a:t>. </a:t>
            </a:r>
            <a:r>
              <a:rPr lang="ru-RU" sz="1400" dirty="0" smtClean="0"/>
              <a:t/>
            </a:r>
            <a:br>
              <a:rPr lang="ru-RU" sz="1400" dirty="0" smtClean="0"/>
            </a:br>
            <a:r>
              <a:rPr lang="ru-RU" sz="1400" b="1" dirty="0" smtClean="0"/>
              <a:t>Из 78 организаций, участвующих в мониторинге, в 63 </a:t>
            </a:r>
            <a:r>
              <a:rPr lang="ru-RU" sz="1400" b="1" dirty="0"/>
              <a:t>-</a:t>
            </a:r>
            <a:r>
              <a:rPr lang="ru-RU" sz="1400" b="1" dirty="0" smtClean="0"/>
              <a:t> имеются уголки по охране труда</a:t>
            </a:r>
            <a:endParaRPr lang="ru-RU" sz="1400" b="1" dirty="0"/>
          </a:p>
        </p:txBody>
      </p:sp>
      <p:pic>
        <p:nvPicPr>
          <p:cNvPr id="4" name="Рисунок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90514" y="1122183"/>
            <a:ext cx="2808201" cy="2113171"/>
          </a:xfrm>
          <a:prstGeom prst="rect">
            <a:avLst/>
          </a:prstGeom>
        </p:spPr>
      </p:pic>
      <p:pic>
        <p:nvPicPr>
          <p:cNvPr id="5" name="Рисунок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61848" y="3085210"/>
            <a:ext cx="3606635" cy="1927020"/>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59832" y="2953873"/>
            <a:ext cx="2736304" cy="2052228"/>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3568364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536" y="267494"/>
            <a:ext cx="2278004" cy="1707654"/>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73540" y="267494"/>
            <a:ext cx="2839542" cy="2138008"/>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9294" y="2405502"/>
            <a:ext cx="2939150" cy="2211710"/>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3082" y="255840"/>
            <a:ext cx="3235382" cy="3235382"/>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5536" y="1975148"/>
            <a:ext cx="2643758" cy="2643758"/>
          </a:xfrm>
          <a:prstGeom prst="rect">
            <a:avLst/>
          </a:prstGeom>
        </p:spPr>
      </p:pic>
      <p:pic>
        <p:nvPicPr>
          <p:cNvPr id="8" name="Рисунок 7"/>
          <p:cNvPicPr>
            <a:picLocks noChangeAspect="1"/>
          </p:cNvPicPr>
          <p:nvPr/>
        </p:nvPicPr>
        <p:blipFill rotWithShape="1">
          <a:blip r:embed="rId7" cstate="print">
            <a:extLst>
              <a:ext uri="{28A0092B-C50C-407E-A947-70E740481C1C}">
                <a14:useLocalDpi xmlns:a14="http://schemas.microsoft.com/office/drawing/2010/main" val="0"/>
              </a:ext>
            </a:extLst>
          </a:blip>
          <a:srcRect l="1" t="34879" r="377"/>
          <a:stretch/>
        </p:blipFill>
        <p:spPr>
          <a:xfrm>
            <a:off x="5978444" y="2211710"/>
            <a:ext cx="2770020" cy="2414290"/>
          </a:xfrm>
          <a:prstGeom prst="rect">
            <a:avLst/>
          </a:prstGeom>
        </p:spPr>
      </p:pic>
      <p:pic>
        <p:nvPicPr>
          <p:cNvPr id="10" name="Рисунок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9426464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p:nvPr>
        </p:nvSpPr>
        <p:spPr>
          <a:xfrm>
            <a:off x="1036733" y="327680"/>
            <a:ext cx="7533974" cy="2145268"/>
          </a:xfrm>
          <a:prstGeom prst="roundRect">
            <a:avLst/>
          </a:prstGeom>
        </p:spPr>
        <p:style>
          <a:lnRef idx="0">
            <a:schemeClr val="accent1"/>
          </a:lnRef>
          <a:fillRef idx="3">
            <a:schemeClr val="accent1"/>
          </a:fillRef>
          <a:effectRef idx="3">
            <a:schemeClr val="accent1"/>
          </a:effectRef>
          <a:fontRef idx="minor">
            <a:schemeClr val="lt1"/>
          </a:fontRef>
        </p:style>
        <p:txBody>
          <a:bodyPr/>
          <a:lstStyle/>
          <a:p>
            <a:endParaRPr lang="ru-RU" b="1" dirty="0" smtClean="0"/>
          </a:p>
          <a:p>
            <a:r>
              <a:rPr lang="ru-RU" b="1" dirty="0" smtClean="0"/>
              <a:t>I место</a:t>
            </a:r>
            <a:r>
              <a:rPr lang="ru-RU" dirty="0" smtClean="0"/>
              <a:t> – ИП Довгалев М.М.  – руководитель – Довгалев М.М.</a:t>
            </a:r>
            <a:br>
              <a:rPr lang="ru-RU" dirty="0" smtClean="0"/>
            </a:br>
            <a:r>
              <a:rPr lang="ru-RU" b="1" dirty="0" smtClean="0"/>
              <a:t>I</a:t>
            </a:r>
            <a:r>
              <a:rPr lang="en-US" b="1" dirty="0" smtClean="0"/>
              <a:t>I</a:t>
            </a:r>
            <a:r>
              <a:rPr lang="ru-RU" b="1" dirty="0" smtClean="0"/>
              <a:t> место</a:t>
            </a:r>
            <a:r>
              <a:rPr lang="ru-RU" dirty="0" smtClean="0"/>
              <a:t> – ИП Ахламов А.В – руководитель Ахламов А.В</a:t>
            </a:r>
            <a:br>
              <a:rPr lang="ru-RU" dirty="0" smtClean="0"/>
            </a:br>
            <a:r>
              <a:rPr lang="ru-RU" b="1" dirty="0" smtClean="0"/>
              <a:t>II</a:t>
            </a:r>
            <a:r>
              <a:rPr lang="en-US" b="1" dirty="0" smtClean="0"/>
              <a:t>I</a:t>
            </a:r>
            <a:r>
              <a:rPr lang="ru-RU" b="1" dirty="0" smtClean="0"/>
              <a:t> место</a:t>
            </a:r>
            <a:r>
              <a:rPr lang="ru-RU" dirty="0" smtClean="0"/>
              <a:t> – </a:t>
            </a:r>
            <a:r>
              <a:rPr lang="ru-RU" dirty="0"/>
              <a:t>МАУ «Многофункциональный центр предоставления государственных и муниципальных услуг в Стародубском муниципальном округе </a:t>
            </a:r>
            <a:r>
              <a:rPr lang="ru-RU" dirty="0" smtClean="0"/>
              <a:t>Брянской </a:t>
            </a:r>
            <a:r>
              <a:rPr lang="ru-RU" dirty="0"/>
              <a:t>области</a:t>
            </a:r>
            <a:r>
              <a:rPr lang="ru-RU" dirty="0" smtClean="0"/>
              <a:t/>
            </a:r>
            <a:br>
              <a:rPr lang="ru-RU" dirty="0" smtClean="0"/>
            </a:br>
            <a:endParaRPr lang="ru-RU" dirty="0"/>
          </a:p>
        </p:txBody>
      </p:sp>
      <p:sp>
        <p:nvSpPr>
          <p:cNvPr id="2" name="Заголовок 1"/>
          <p:cNvSpPr>
            <a:spLocks noGrp="1"/>
          </p:cNvSpPr>
          <p:nvPr>
            <p:ph type="title"/>
          </p:nvPr>
        </p:nvSpPr>
        <p:spPr>
          <a:xfrm>
            <a:off x="1115617" y="180753"/>
            <a:ext cx="7344816" cy="302765"/>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b="1" dirty="0" smtClean="0"/>
              <a:t>По итоги конкурса «Лучший уголок 2025»:</a:t>
            </a:r>
            <a:endParaRPr lang="ru-RU" b="1"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941053" y="2104108"/>
            <a:ext cx="2908605" cy="2741629"/>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8083" y="2864203"/>
            <a:ext cx="2842624" cy="2131968"/>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28083" y="2250787"/>
            <a:ext cx="2842624" cy="1224136"/>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9060" y="3164645"/>
            <a:ext cx="2744402" cy="1827771"/>
          </a:xfrm>
          <a:prstGeom prst="rect">
            <a:avLst/>
          </a:prstGeom>
        </p:spPr>
      </p:pic>
      <p:pic>
        <p:nvPicPr>
          <p:cNvPr id="9" name="Рисунок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5543" y="2604680"/>
            <a:ext cx="2851436" cy="870243"/>
          </a:xfrm>
          <a:prstGeom prst="rect">
            <a:avLst/>
          </a:prstGeom>
        </p:spPr>
      </p:pic>
      <p:pic>
        <p:nvPicPr>
          <p:cNvPr id="11" name="Рисунок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14872809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p:nvPr>
        </p:nvSpPr>
        <p:spPr>
          <a:xfrm>
            <a:off x="1115616" y="483518"/>
            <a:ext cx="7423700" cy="1906905"/>
          </a:xfrm>
          <a:prstGeom prst="roundRect">
            <a:avLst/>
          </a:prstGeom>
        </p:spPr>
        <p:style>
          <a:lnRef idx="0">
            <a:schemeClr val="accent1"/>
          </a:lnRef>
          <a:fillRef idx="3">
            <a:schemeClr val="accent1"/>
          </a:fillRef>
          <a:effectRef idx="3">
            <a:schemeClr val="accent1"/>
          </a:effectRef>
          <a:fontRef idx="minor">
            <a:schemeClr val="lt1"/>
          </a:fontRef>
        </p:style>
        <p:txBody>
          <a:bodyPr/>
          <a:lstStyle/>
          <a:p>
            <a:r>
              <a:rPr lang="ru-RU" sz="1600" b="1" dirty="0" smtClean="0"/>
              <a:t>I место</a:t>
            </a:r>
            <a:r>
              <a:rPr lang="ru-RU" sz="1600" dirty="0" smtClean="0"/>
              <a:t> – МБОУ д/с №12 «Берёзка» – руководитель - Борисенко Е. А.</a:t>
            </a:r>
          </a:p>
          <a:p>
            <a:r>
              <a:rPr lang="ru-RU" sz="1600" dirty="0" smtClean="0"/>
              <a:t/>
            </a:r>
            <a:br>
              <a:rPr lang="ru-RU" sz="1600" dirty="0" smtClean="0"/>
            </a:br>
            <a:r>
              <a:rPr lang="ru-RU" sz="1600" b="1" dirty="0" smtClean="0"/>
              <a:t>I</a:t>
            </a:r>
            <a:r>
              <a:rPr lang="en-US" sz="1600" b="1" dirty="0" smtClean="0"/>
              <a:t>I</a:t>
            </a:r>
            <a:r>
              <a:rPr lang="ru-RU" sz="1600" b="1" dirty="0" smtClean="0"/>
              <a:t> место</a:t>
            </a:r>
            <a:r>
              <a:rPr lang="ru-RU" sz="1600" dirty="0" smtClean="0"/>
              <a:t> – ГБПОУ «Брянский аграрный техникум имени Героя России А.С. Зайцева» – руководитель – Ковалев В.В.</a:t>
            </a:r>
            <a:br>
              <a:rPr lang="ru-RU" sz="1600" dirty="0" smtClean="0"/>
            </a:br>
            <a:r>
              <a:rPr lang="ru-RU" sz="1600" dirty="0" smtClean="0"/>
              <a:t/>
            </a:r>
            <a:br>
              <a:rPr lang="ru-RU" sz="1600" dirty="0" smtClean="0"/>
            </a:br>
            <a:r>
              <a:rPr lang="ru-RU" sz="1600" b="1" dirty="0" smtClean="0"/>
              <a:t>II</a:t>
            </a:r>
            <a:r>
              <a:rPr lang="en-US" sz="1600" b="1" dirty="0" smtClean="0"/>
              <a:t>I</a:t>
            </a:r>
            <a:r>
              <a:rPr lang="ru-RU" sz="1600" b="1" dirty="0" smtClean="0"/>
              <a:t> место</a:t>
            </a:r>
            <a:r>
              <a:rPr lang="ru-RU" sz="1600" dirty="0" smtClean="0"/>
              <a:t> – МБОУ д/с №4 «Золушка» – руководитель – </a:t>
            </a:r>
            <a:r>
              <a:rPr lang="ru-RU" sz="1600" dirty="0" err="1" smtClean="0"/>
              <a:t>Стрынадко</a:t>
            </a:r>
            <a:r>
              <a:rPr lang="ru-RU" sz="1600" dirty="0" smtClean="0"/>
              <a:t> О.Е.</a:t>
            </a:r>
            <a:br>
              <a:rPr lang="ru-RU" sz="1600" dirty="0" smtClean="0"/>
            </a:br>
            <a:endParaRPr lang="ru-RU" sz="1600" dirty="0"/>
          </a:p>
        </p:txBody>
      </p:sp>
      <p:sp>
        <p:nvSpPr>
          <p:cNvPr id="2" name="Заголовок 1"/>
          <p:cNvSpPr>
            <a:spLocks noGrp="1"/>
          </p:cNvSpPr>
          <p:nvPr>
            <p:ph type="title"/>
          </p:nvPr>
        </p:nvSpPr>
        <p:spPr>
          <a:xfrm>
            <a:off x="1331640" y="51470"/>
            <a:ext cx="6840760" cy="432047"/>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b="1" dirty="0" smtClean="0"/>
              <a:t>По итоги конкурса «Лучший уголок 2025»:</a:t>
            </a:r>
            <a:endParaRPr lang="ru-RU" b="1"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2699792" y="2167686"/>
            <a:ext cx="2865951" cy="2158420"/>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b="27791"/>
          <a:stretch/>
        </p:blipFill>
        <p:spPr>
          <a:xfrm>
            <a:off x="2597026" y="4029787"/>
            <a:ext cx="3024336" cy="1113713"/>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018" y="2643758"/>
            <a:ext cx="2682283" cy="2011712"/>
          </a:xfrm>
          <a:prstGeom prst="rect">
            <a:avLst/>
          </a:prstGeom>
        </p:spPr>
      </p:pic>
      <p:pic>
        <p:nvPicPr>
          <p:cNvPr id="9" name="Рисунок 8"/>
          <p:cNvPicPr>
            <a:picLocks noChangeAspect="1"/>
          </p:cNvPicPr>
          <p:nvPr/>
        </p:nvPicPr>
        <p:blipFill rotWithShape="1">
          <a:blip r:embed="rId5" cstate="print">
            <a:extLst>
              <a:ext uri="{28A0092B-C50C-407E-A947-70E740481C1C}">
                <a14:useLocalDpi xmlns:a14="http://schemas.microsoft.com/office/drawing/2010/main" val="0"/>
              </a:ext>
            </a:extLst>
          </a:blip>
          <a:srcRect r="2232" b="24645"/>
          <a:stretch/>
        </p:blipFill>
        <p:spPr>
          <a:xfrm>
            <a:off x="5493674" y="2964062"/>
            <a:ext cx="3605462" cy="2084193"/>
          </a:xfrm>
          <a:prstGeom prst="rect">
            <a:avLst/>
          </a:prstGeom>
        </p:spPr>
      </p:pic>
      <p:pic>
        <p:nvPicPr>
          <p:cNvPr id="11" name="Рисунок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39643421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p:nvPr>
        </p:nvSpPr>
        <p:spPr>
          <a:xfrm>
            <a:off x="179512" y="2924743"/>
            <a:ext cx="8928992" cy="2188326"/>
          </a:xfrm>
          <a:prstGeom prst="roundRect">
            <a:avLst/>
          </a:prstGeom>
          <a:solidFill>
            <a:srgbClr val="0066CC">
              <a:alpha val="60784"/>
            </a:srgbClr>
          </a:solidFill>
          <a:ln>
            <a:noFill/>
          </a:ln>
        </p:spPr>
        <p:style>
          <a:lnRef idx="0">
            <a:schemeClr val="accent1"/>
          </a:lnRef>
          <a:fillRef idx="3">
            <a:schemeClr val="accent1"/>
          </a:fillRef>
          <a:effectRef idx="3">
            <a:schemeClr val="accent1"/>
          </a:effectRef>
          <a:fontRef idx="minor">
            <a:schemeClr val="lt1"/>
          </a:fontRef>
        </p:style>
        <p:txBody>
          <a:bodyPr>
            <a:noAutofit/>
          </a:bodyPr>
          <a:lstStyle/>
          <a:p>
            <a:pPr marL="285750" lvl="0" indent="-285750">
              <a:buFont typeface="Arial" pitchFamily="34" charset="0"/>
              <a:buChar char="•"/>
            </a:pPr>
            <a:r>
              <a:rPr lang="ru-RU" sz="1200" dirty="0"/>
              <a:t>Проведение мониторинга условий и охраны труда в организациях Стародубского муниципального округа.</a:t>
            </a:r>
          </a:p>
          <a:p>
            <a:pPr marL="285750" lvl="0" indent="-285750">
              <a:buFont typeface="Arial" pitchFamily="34" charset="0"/>
              <a:buChar char="•"/>
            </a:pPr>
            <a:r>
              <a:rPr lang="ru-RU" sz="1200" dirty="0"/>
              <a:t> Содействие в проведении специальной оценки условий труда, оценки  профессиональных рисков  в организациях округа.</a:t>
            </a:r>
          </a:p>
          <a:p>
            <a:pPr marL="285750" lvl="0" indent="-285750">
              <a:buFont typeface="Arial" pitchFamily="34" charset="0"/>
              <a:buChar char="•"/>
            </a:pPr>
            <a:r>
              <a:rPr lang="ru-RU" sz="1200" dirty="0"/>
              <a:t>Оказание методической помощи работодателям, в том числе субъектам малого предпринимательства в организации работы по охране труда;</a:t>
            </a:r>
          </a:p>
          <a:p>
            <a:pPr marL="285750" lvl="0" indent="-285750">
              <a:buFont typeface="Arial" pitchFamily="34" charset="0"/>
              <a:buChar char="•"/>
            </a:pPr>
            <a:r>
              <a:rPr lang="ru-RU" sz="1200" dirty="0"/>
              <a:t> Снижение уровня производственного травматизма на территории Стародубского муниципального округа.</a:t>
            </a:r>
          </a:p>
          <a:p>
            <a:pPr marL="285750" lvl="0" indent="-285750">
              <a:buFont typeface="Arial" pitchFamily="34" charset="0"/>
              <a:buChar char="•"/>
            </a:pPr>
            <a:r>
              <a:rPr lang="ru-RU" sz="1200" dirty="0"/>
              <a:t> Усиление информационно-разъяснительной работы среди населения через средства массовой информации, а также размещения  на сайте администрации, касающейся вопросов в области охраны труда.</a:t>
            </a:r>
          </a:p>
          <a:p>
            <a:pPr marL="285750" lvl="0" indent="-285750">
              <a:buFont typeface="Arial" pitchFamily="34" charset="0"/>
              <a:buChar char="•"/>
            </a:pPr>
            <a:r>
              <a:rPr lang="ru-RU" sz="1200" dirty="0"/>
              <a:t>Активизация работы по привлечению работодателей к участию в областных и всероссийских  конкурсах по вопросам охраны труда, заключению коллективных договоров.</a:t>
            </a:r>
          </a:p>
        </p:txBody>
      </p:sp>
      <p:sp>
        <p:nvSpPr>
          <p:cNvPr id="2" name="Заголовок 1"/>
          <p:cNvSpPr>
            <a:spLocks noGrp="1"/>
          </p:cNvSpPr>
          <p:nvPr>
            <p:ph type="title"/>
          </p:nvPr>
        </p:nvSpPr>
        <p:spPr>
          <a:xfrm>
            <a:off x="1036732" y="157773"/>
            <a:ext cx="7649707" cy="953453"/>
          </a:xfrm>
          <a:prstGeom prst="roundRect">
            <a:avLst/>
          </a:prstGeom>
        </p:spPr>
        <p:style>
          <a:lnRef idx="0">
            <a:schemeClr val="accent1"/>
          </a:lnRef>
          <a:fillRef idx="3">
            <a:schemeClr val="accent1"/>
          </a:fillRef>
          <a:effectRef idx="3">
            <a:schemeClr val="accent1"/>
          </a:effectRef>
          <a:fontRef idx="minor">
            <a:schemeClr val="lt1"/>
          </a:fontRef>
        </p:style>
        <p:txBody>
          <a:bodyPr/>
          <a:lstStyle/>
          <a:p>
            <a:pPr algn="ctr"/>
            <a:r>
              <a:rPr lang="ru-RU" sz="1400" b="1" dirty="0" smtClean="0">
                <a:solidFill>
                  <a:schemeClr val="bg1"/>
                </a:solidFill>
              </a:rPr>
              <a:t>В целях реализации государственной политики в области улучшения условий и охраны труда, снижения производственного травматизма намечены приоритетные направления работы сектора охраны труда администрации Стародубского муниципального округа на 2025 год: </a:t>
            </a:r>
            <a:endParaRPr lang="ru-RU" sz="1400" dirty="0"/>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01" y="-92546"/>
            <a:ext cx="1071234" cy="1428312"/>
          </a:xfrm>
          <a:prstGeom prst="rect">
            <a:avLst/>
          </a:prstGeom>
        </p:spPr>
      </p:pic>
    </p:spTree>
    <p:extLst>
      <p:ext uri="{BB962C8B-B14F-4D97-AF65-F5344CB8AC3E}">
        <p14:creationId xmlns:p14="http://schemas.microsoft.com/office/powerpoint/2010/main" val="40288595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051" y="2759869"/>
            <a:ext cx="9144000" cy="2383631"/>
          </a:xfrm>
          <a:prstGeom prst="roundRect">
            <a:avLst/>
          </a:prstGeom>
          <a:solidFill>
            <a:srgbClr val="0066CC">
              <a:alpha val="61176"/>
            </a:srgbClr>
          </a:solidFill>
        </p:spPr>
        <p:style>
          <a:lnRef idx="0">
            <a:schemeClr val="accent1"/>
          </a:lnRef>
          <a:fillRef idx="3">
            <a:schemeClr val="accent1"/>
          </a:fillRef>
          <a:effectRef idx="3">
            <a:schemeClr val="accent1"/>
          </a:effectRef>
          <a:fontRef idx="minor">
            <a:schemeClr val="lt1"/>
          </a:fontRef>
        </p:style>
        <p:txBody>
          <a:bodyPr/>
          <a:lstStyle/>
          <a:p>
            <a:pPr algn="ctr"/>
            <a:r>
              <a:rPr lang="ru-RU" sz="2000" b="1" dirty="0" smtClean="0">
                <a:solidFill>
                  <a:schemeClr val="bg1"/>
                </a:solidFill>
              </a:rPr>
              <a:t>Уважаемые руководители, специалисты, занимающиеся решением вопросов охраны труда! </a:t>
            </a:r>
            <a:br>
              <a:rPr lang="ru-RU" sz="2000" b="1" dirty="0" smtClean="0">
                <a:solidFill>
                  <a:schemeClr val="bg1"/>
                </a:solidFill>
              </a:rPr>
            </a:br>
            <a:r>
              <a:rPr lang="ru-RU" sz="2000" b="1" dirty="0" smtClean="0">
                <a:solidFill>
                  <a:schemeClr val="bg1"/>
                </a:solidFill>
              </a:rPr>
              <a:t>Примите искренние поздравления с Всемирным Днём Охраны Труда!</a:t>
            </a:r>
            <a:br>
              <a:rPr lang="ru-RU" sz="2000" b="1" dirty="0" smtClean="0">
                <a:solidFill>
                  <a:schemeClr val="bg1"/>
                </a:solidFill>
              </a:rPr>
            </a:br>
            <a:r>
              <a:rPr lang="ru-RU" sz="2000" b="1" dirty="0" smtClean="0">
                <a:solidFill>
                  <a:schemeClr val="bg1"/>
                </a:solidFill>
              </a:rPr>
              <a:t>Желаем вам успехов в решении задач по обеспечению прав работников на безопасные условия труда, уверенности в завтрашнем дне, крепкого здоровья и благополучия!</a:t>
            </a:r>
            <a:br>
              <a:rPr lang="ru-RU" sz="2000" b="1" dirty="0" smtClean="0">
                <a:solidFill>
                  <a:schemeClr val="bg1"/>
                </a:solidFill>
              </a:rPr>
            </a:br>
            <a:endParaRPr lang="ru-RU" sz="2000" b="1" dirty="0">
              <a:solidFill>
                <a:schemeClr val="bg1"/>
              </a:solidFill>
            </a:endParaRPr>
          </a:p>
        </p:txBody>
      </p:sp>
      <p:pic>
        <p:nvPicPr>
          <p:cNvPr id="3" name="Рисунок 2"/>
          <p:cNvPicPr>
            <a:picLocks noChangeAspect="1"/>
          </p:cNvPicPr>
          <p:nvPr/>
        </p:nvPicPr>
        <p:blipFill rotWithShape="1">
          <a:blip r:embed="rId3" cstate="print">
            <a:extLst>
              <a:ext uri="{28A0092B-C50C-407E-A947-70E740481C1C}">
                <a14:useLocalDpi xmlns:a14="http://schemas.microsoft.com/office/drawing/2010/main" val="0"/>
              </a:ext>
            </a:extLst>
          </a:blip>
          <a:srcRect l="31883" t="14296" r="31655" b="13704"/>
          <a:stretch/>
        </p:blipFill>
        <p:spPr>
          <a:xfrm>
            <a:off x="4211960" y="0"/>
            <a:ext cx="800182" cy="987574"/>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1030"/>
            <a:ext cx="3059832" cy="1223933"/>
          </a:xfrm>
          <a:prstGeom prst="rect">
            <a:avLst/>
          </a:prstGeom>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56370" y="0"/>
            <a:ext cx="6174814" cy="1234963"/>
          </a:xfrm>
          <a:prstGeom prst="rect">
            <a:avLst/>
          </a:prstGeom>
        </p:spPr>
      </p:pic>
    </p:spTree>
    <p:extLst>
      <p:ext uri="{BB962C8B-B14F-4D97-AF65-F5344CB8AC3E}">
        <p14:creationId xmlns:p14="http://schemas.microsoft.com/office/powerpoint/2010/main" val="398066118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10147</TotalTime>
  <Words>441</Words>
  <Application>Microsoft Office PowerPoint</Application>
  <PresentationFormat>Экран (16:9)</PresentationFormat>
  <Paragraphs>69</Paragraphs>
  <Slides>21</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Office Theme</vt:lpstr>
      <vt:lpstr>Презентация PowerPoint</vt:lpstr>
      <vt:lpstr>Стародубский муниципальный округ —   муниципальное образование в составе Брянской области</vt:lpstr>
      <vt:lpstr>Презентация PowerPoint</vt:lpstr>
      <vt:lpstr>Образовательные учреждения Стародуба: Брянский аграрный техникум имени Героя России А. С. Зайцева, три средние школы, казачий кадетский корпус им. Героя Советского Союза А. Тарасенко, детская школа искусств им. А. И. Рубца, центр детского творчества, ЦЭВД «Весёлый экипаж» в составе Стародубского ЦДТ, физкультурно-оздоровительный комплекс  Культурные учреждения: В Стародубе есть краеведческий музей, центральная городская библиотека, городская детская библиотека, Стародубский центральный Дом культуры. В декабре 20219 года в Доме культуры начал работу кинозал «Иллюзия». </vt:lpstr>
      <vt:lpstr>Презентация PowerPoint</vt:lpstr>
      <vt:lpstr>Тема Всемирного дня охраны труда в 2025 году -  «Революция в области охраны труда и техники безопасности: роль искусственного интеллекта и цифровизации на рабочем месте».</vt:lpstr>
      <vt:lpstr>24 апреля 2025 года  в ГБПОУ «Брянский аграрный техникум имени Героя России А.С.Зайцева  Мастер – класс «Знатоки оказания первой помощи»</vt:lpstr>
      <vt:lpstr>25 апреля 2025 года  работниками Стародубской центральной библиотеки  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сельских библиотек. </vt:lpstr>
      <vt:lpstr>28 апреля 2025 года сотрудники Стародубской центральной библиотеки провели интеллектуально – игровую викторину  «Скажем «Да!» охране труда!» для студентов  ГБПОУ «Брянский аграрный техникум имени Героя России А.С. Зайцева» г. Стародуба</vt:lpstr>
      <vt:lpstr>МКУ «Служба хозяйственного и транспортного обслуживания» Лекция для сотрудников службы на тему: «Умные СИЗ» </vt:lpstr>
      <vt:lpstr>25 апреля 2025 года в Стародубском райпо были 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торговли </vt:lpstr>
      <vt:lpstr>28 апреля 2025 года в МБДОУ д/с №12 «Березка»  проведены мероприятия, направленные на снижение производственного травматизма и профессиональной заболеваемости, улучшение условий труда и сохранения здоровья в процессе трудовой деятельности работников </vt:lpstr>
      <vt:lpstr> </vt:lpstr>
      <vt:lpstr>Презентация PowerPoint</vt:lpstr>
      <vt:lpstr>Награждение победителей муниципального этапа областного конкурса детского рисунка «Охрана труда глазами детей − 2025»</vt:lpstr>
      <vt:lpstr>В период с 3 по 22 апреля  проведен муниципальный конкурс  «Лучший уголок по охране труда» в организациях Стародубского муниципального округа.  Из 78 организаций, участвующих в мониторинге, в 63 - имеются уголки по охране труда</vt:lpstr>
      <vt:lpstr>Презентация PowerPoint</vt:lpstr>
      <vt:lpstr>По итоги конкурса «Лучший уголок 2025»:</vt:lpstr>
      <vt:lpstr>По итоги конкурса «Лучший уголок 2025»:</vt:lpstr>
      <vt:lpstr>В целях реализации государственной политики в области улучшения условий и охраны труда, снижения производственного травматизма намечены приоритетные направления работы сектора охраны труда администрации Стародубского муниципального округа на 2025 год: </vt:lpstr>
      <vt:lpstr>Уважаемые руководители, специалисты, занимающиеся решением вопросов охраны труда!  Примите искренние поздравления с Всемирным Днём Охраны Труда! Желаем вам успехов в решении задач по обеспечению прав работников на безопасные условия труда, уверенности в завтрашнем дне, крепкого здоровья и благополучия!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subject/>
  <dc:creator>Старовойтова Елена Ивановна</dc:creator>
  <dc:description/>
  <cp:lastModifiedBy>Охрана труда</cp:lastModifiedBy>
  <cp:revision>1081</cp:revision>
  <dcterms:created xsi:type="dcterms:W3CDTF">2014-06-09T15:22:32Z</dcterms:created>
  <dcterms:modified xsi:type="dcterms:W3CDTF">2025-05-15T12:10:37Z</dcterms:modified>
  <dc:language>ru-RU</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12.0000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7</vt:i4>
  </property>
  <property fmtid="{D5CDD505-2E9C-101B-9397-08002B2CF9AE}" pid="8" name="PresentationFormat">
    <vt:lpwstr>Экран (4:3)</vt:lpwstr>
  </property>
  <property fmtid="{D5CDD505-2E9C-101B-9397-08002B2CF9AE}" pid="9" name="ScaleCrop">
    <vt:bool>false</vt:bool>
  </property>
  <property fmtid="{D5CDD505-2E9C-101B-9397-08002B2CF9AE}" pid="10" name="ShareDoc">
    <vt:bool>false</vt:bool>
  </property>
  <property fmtid="{D5CDD505-2E9C-101B-9397-08002B2CF9AE}" pid="11" name="Slides">
    <vt:i4>16</vt:i4>
  </property>
</Properties>
</file>